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18" r:id="rId3"/>
    <p:sldId id="861" r:id="rId5"/>
    <p:sldId id="862" r:id="rId6"/>
    <p:sldId id="863" r:id="rId7"/>
    <p:sldId id="864" r:id="rId8"/>
    <p:sldId id="865" r:id="rId9"/>
    <p:sldId id="866" r:id="rId10"/>
    <p:sldId id="867" r:id="rId11"/>
    <p:sldId id="868" r:id="rId12"/>
    <p:sldId id="869" r:id="rId13"/>
    <p:sldId id="870" r:id="rId14"/>
    <p:sldId id="871" r:id="rId15"/>
    <p:sldId id="872" r:id="rId16"/>
    <p:sldId id="873" r:id="rId17"/>
    <p:sldId id="874" r:id="rId18"/>
    <p:sldId id="875" r:id="rId19"/>
    <p:sldId id="876" r:id="rId20"/>
    <p:sldId id="877" r:id="rId21"/>
    <p:sldId id="878" r:id="rId22"/>
    <p:sldId id="635" r:id="rId23"/>
    <p:sldId id="640" r:id="rId24"/>
    <p:sldId id="641" r:id="rId25"/>
    <p:sldId id="642" r:id="rId26"/>
    <p:sldId id="656" r:id="rId27"/>
    <p:sldId id="657" r:id="rId28"/>
    <p:sldId id="658" r:id="rId29"/>
    <p:sldId id="659" r:id="rId30"/>
    <p:sldId id="660" r:id="rId31"/>
    <p:sldId id="819" r:id="rId32"/>
    <p:sldId id="820" r:id="rId33"/>
    <p:sldId id="821" r:id="rId34"/>
    <p:sldId id="822" r:id="rId35"/>
    <p:sldId id="661" r:id="rId36"/>
    <p:sldId id="662" r:id="rId37"/>
    <p:sldId id="666" r:id="rId38"/>
    <p:sldId id="668" r:id="rId39"/>
    <p:sldId id="669" r:id="rId40"/>
    <p:sldId id="670" r:id="rId41"/>
    <p:sldId id="671" r:id="rId42"/>
    <p:sldId id="672" r:id="rId43"/>
    <p:sldId id="673" r:id="rId44"/>
    <p:sldId id="674" r:id="rId45"/>
    <p:sldId id="879" r:id="rId46"/>
    <p:sldId id="880" r:id="rId47"/>
    <p:sldId id="881" r:id="rId48"/>
    <p:sldId id="882" r:id="rId49"/>
    <p:sldId id="675" r:id="rId50"/>
    <p:sldId id="676" r:id="rId51"/>
    <p:sldId id="677" r:id="rId52"/>
    <p:sldId id="678" r:id="rId53"/>
    <p:sldId id="679" r:id="rId54"/>
    <p:sldId id="680" r:id="rId55"/>
    <p:sldId id="681" r:id="rId56"/>
    <p:sldId id="682" r:id="rId57"/>
    <p:sldId id="683" r:id="rId58"/>
    <p:sldId id="685" r:id="rId59"/>
    <p:sldId id="686" r:id="rId60"/>
    <p:sldId id="687" r:id="rId61"/>
    <p:sldId id="688" r:id="rId62"/>
    <p:sldId id="689" r:id="rId63"/>
    <p:sldId id="690" r:id="rId64"/>
    <p:sldId id="691" r:id="rId65"/>
    <p:sldId id="692" r:id="rId66"/>
    <p:sldId id="693" r:id="rId67"/>
    <p:sldId id="694" r:id="rId68"/>
    <p:sldId id="697" r:id="rId69"/>
    <p:sldId id="698" r:id="rId70"/>
    <p:sldId id="699" r:id="rId71"/>
    <p:sldId id="700" r:id="rId72"/>
    <p:sldId id="714" r:id="rId73"/>
    <p:sldId id="717" r:id="rId74"/>
    <p:sldId id="722" r:id="rId75"/>
    <p:sldId id="723" r:id="rId76"/>
    <p:sldId id="72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7"/>
          <p:cNvSpPr txBox="1">
            <a:spLocks noGrp="1"/>
          </p:cNvSpPr>
          <p:nvPr/>
        </p:nvSpPr>
        <p:spPr>
          <a:xfrm>
            <a:off x="3971925" y="8774113"/>
            <a:ext cx="3038475" cy="461962"/>
          </a:xfrm>
          <a:prstGeom prst="rect">
            <a:avLst/>
          </a:prstGeom>
          <a:noFill/>
          <a:ln w="9525">
            <a:noFill/>
          </a:ln>
        </p:spPr>
        <p:txBody>
          <a:bodyPr lIns="93170" tIns="46586" rIns="93170" bIns="46586" anchor="b" anchorCtr="0"/>
          <a:p>
            <a:pPr lvl="0" algn="r" defTabSz="932180"/>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5122" name="Rectangle 2"/>
          <p:cNvSpPr>
            <a:spLocks noGrp="1" noRot="1" noTextEdit="1"/>
          </p:cNvSpPr>
          <p:nvPr>
            <p:ph type="sldImg"/>
          </p:nvPr>
        </p:nvSpPr>
        <p:spPr/>
      </p:sp>
      <p:sp>
        <p:nvSpPr>
          <p:cNvPr id="5123" name="Rectangle 3"/>
          <p:cNvSpPr>
            <a:spLocks noGrp="1"/>
          </p:cNvSpPr>
          <p:nvPr>
            <p:ph type="body"/>
          </p:nvPr>
        </p:nvSpPr>
        <p:spPr/>
        <p:txBody>
          <a:bodyPr wrap="square" lIns="93170" tIns="46586" rIns="93170" bIns="46586" anchor="t" anchorCtr="0"/>
          <a:p>
            <a:pPr lvl="0"/>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2103b56cf52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103b56cf52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2281629f8e3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81629f8e3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2281629f8e3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81629f8e3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2281629f8e3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81629f8e3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Slide Image Placeholder 1"/>
          <p:cNvSpPr>
            <a:spLocks noGrp="1" noRot="1" noChangeAspect="1" noTextEdit="1"/>
          </p:cNvSpPr>
          <p:nvPr>
            <p:ph type="sldImg"/>
          </p:nvPr>
        </p:nvSpPr>
        <p:spPr>
          <a:ln>
            <a:solidFill>
              <a:srgbClr val="000000">
                <a:alpha val="100000"/>
              </a:srgbClr>
            </a:solidFill>
            <a:miter lim="800000"/>
          </a:ln>
        </p:spPr>
      </p:sp>
      <p:sp>
        <p:nvSpPr>
          <p:cNvPr id="19968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endParaRPr dirty="0"/>
          </a:p>
        </p:txBody>
      </p:sp>
      <p:sp>
        <p:nvSpPr>
          <p:cNvPr id="19968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Slide Image Placeholder 1"/>
          <p:cNvSpPr>
            <a:spLocks noGrp="1" noRot="1" noChangeAspect="1" noTextEdit="1"/>
          </p:cNvSpPr>
          <p:nvPr>
            <p:ph type="sldImg"/>
          </p:nvPr>
        </p:nvSpPr>
        <p:spPr>
          <a:ln>
            <a:solidFill>
              <a:srgbClr val="000000">
                <a:alpha val="100000"/>
              </a:srgbClr>
            </a:solidFill>
            <a:miter lim="800000"/>
          </a:ln>
        </p:spPr>
      </p:sp>
      <p:sp>
        <p:nvSpPr>
          <p:cNvPr id="200707"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r>
              <a:rPr dirty="0"/>
              <a:t>Auto text expander</a:t>
            </a:r>
            <a:endParaRPr dirty="0"/>
          </a:p>
          <a:p>
            <a:pPr lvl="0" eaLnBrk="1" hangingPunct="1">
              <a:spcBef>
                <a:spcPct val="0"/>
              </a:spcBef>
            </a:pPr>
            <a:endParaRPr dirty="0"/>
          </a:p>
        </p:txBody>
      </p:sp>
      <p:sp>
        <p:nvSpPr>
          <p:cNvPr id="2007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hyperlink" Target="https://genomebiology.biomedcentral.com/articles/10.1186/s13059-016-1044-7"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hyperlink" Target="https://www.tableau.com/academic/students"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hyperlink" Target="https://m.hindustantimes.com/tech/covid-19-aarogya-setu-app-may-act-as-an-e-pass-during-lockdown-says-govt-official/story-UicF2c8ZRi2DYQBwTkMsuK_amp.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7.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061"/>
          <p:cNvSpPr txBox="1">
            <a:spLocks noGrp="1"/>
          </p:cNvSpPr>
          <p:nvPr/>
        </p:nvSpPr>
        <p:spPr>
          <a:xfrm>
            <a:off x="8763000" y="6477000"/>
            <a:ext cx="1905000" cy="381000"/>
          </a:xfrm>
          <a:prstGeom prst="rect">
            <a:avLst/>
          </a:prstGeom>
          <a:noFill/>
          <a:ln w="9525">
            <a:noFill/>
          </a:ln>
        </p:spPr>
        <p:txBody>
          <a:bodyPr anchor="b" anchorCtr="0"/>
          <a:p>
            <a:pPr algn="r"/>
            <a:fld id="{9A0DB2DC-4C9A-4742-B13C-FB6460FD3503}" type="slidenum">
              <a:rPr lang="en-US" altLang="zh-CN" sz="1200" dirty="0">
                <a:latin typeface="Tahoma" panose="020B0604030504040204" pitchFamily="34" charset="0"/>
              </a:rPr>
            </a:fld>
            <a:endParaRPr lang="en-US" altLang="zh-CN" sz="1200" dirty="0">
              <a:latin typeface="Tahoma" panose="020B0604030504040204" pitchFamily="34" charset="0"/>
            </a:endParaRPr>
          </a:p>
        </p:txBody>
      </p:sp>
      <p:sp>
        <p:nvSpPr>
          <p:cNvPr id="4098" name="Rectangle 1026"/>
          <p:cNvSpPr>
            <a:spLocks noGrp="1"/>
          </p:cNvSpPr>
          <p:nvPr>
            <p:ph type="title"/>
          </p:nvPr>
        </p:nvSpPr>
        <p:spPr>
          <a:xfrm>
            <a:off x="609600" y="1591310"/>
            <a:ext cx="10972800" cy="2105025"/>
          </a:xfrm>
        </p:spPr>
        <p:txBody>
          <a:bodyPr>
            <a:normAutofit/>
          </a:bodyPr>
          <a:p>
            <a:pPr algn="ctr"/>
            <a:r>
              <a:rPr lang="en-US" altLang="en-US"/>
              <a:t>Data Analysis &amp; Visualization</a:t>
            </a:r>
            <a:br>
              <a:rPr lang="en-US" altLang="en-US"/>
            </a:br>
            <a:r>
              <a:rPr lang="en-US"/>
              <a:t> </a:t>
            </a:r>
            <a:br>
              <a:rPr lang="en-US"/>
            </a:br>
            <a:r>
              <a:rPr lang="en-US"/>
              <a:t>— </a:t>
            </a:r>
            <a:r>
              <a:rPr lang="en-US" altLang="en-US" sz="2800"/>
              <a:t>Introduction to Data and Visualization Tools</a:t>
            </a:r>
            <a:r>
              <a:rPr lang="en-US"/>
              <a:t>—</a:t>
            </a:r>
            <a:endParaRPr lang="en-US"/>
          </a:p>
        </p:txBody>
      </p:sp>
      <p:sp>
        <p:nvSpPr>
          <p:cNvPr id="4099" name="Rectangle 1027"/>
          <p:cNvSpPr>
            <a:spLocks noGrp="1"/>
          </p:cNvSpPr>
          <p:nvPr>
            <p:ph type="body" idx="4294967295"/>
          </p:nvPr>
        </p:nvSpPr>
        <p:spPr>
          <a:xfrm>
            <a:off x="1828800" y="4267200"/>
            <a:ext cx="8305800" cy="2286000"/>
          </a:xfrm>
        </p:spPr>
        <p:txBody>
          <a:bodyPr vert="horz" wrap="square" lIns="91440" tIns="45720" rIns="91440" bIns="45720" anchor="t" anchorCtr="0"/>
          <a:p>
            <a:pPr algn="ctr">
              <a:lnSpc>
                <a:spcPct val="110000"/>
              </a:lnSpc>
              <a:buNone/>
            </a:pPr>
            <a:r>
              <a:rPr lang="en-US" dirty="0"/>
              <a:t>By  Dr. Harriet Sibitenda</a:t>
            </a:r>
            <a:endParaRPr lang="en-US" sz="2400" dirty="0"/>
          </a:p>
        </p:txBody>
      </p:sp>
      <p:sp>
        <p:nvSpPr>
          <p:cNvPr id="2" name="Date Placeholder 1"/>
          <p:cNvSpPr>
            <a:spLocks noGrp="1"/>
          </p:cNvSpPr>
          <p:nvPr>
            <p:ph type="dt" sz="half" idx="10"/>
          </p:nvPr>
        </p:nvSpPr>
        <p:spPr/>
        <p:txBody>
          <a:bodyPr/>
          <a:p>
            <a:fld id="{63A1C593-65D0-4073-BCC9-577B9352EA97}" type="datetime1">
              <a:rPr lang="en-US" smtClean="0"/>
            </a:fld>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904" y="191389"/>
            <a:ext cx="10515600" cy="668147"/>
          </a:xfrm>
        </p:spPr>
        <p:txBody>
          <a:bodyPr>
            <a:normAutofit fontScale="90000"/>
          </a:bodyPr>
          <a:lstStyle/>
          <a:p>
            <a:r>
              <a:rPr lang="en-US" dirty="0" smtClean="0"/>
              <a:t>Specific Examples:</a:t>
            </a:r>
            <a:endParaRPr lang="en-IN" dirty="0"/>
          </a:p>
        </p:txBody>
      </p:sp>
      <p:sp>
        <p:nvSpPr>
          <p:cNvPr id="3" name="Content Placeholder 2"/>
          <p:cNvSpPr>
            <a:spLocks noGrp="1"/>
          </p:cNvSpPr>
          <p:nvPr>
            <p:ph idx="1"/>
          </p:nvPr>
        </p:nvSpPr>
        <p:spPr>
          <a:xfrm>
            <a:off x="-635" y="859790"/>
            <a:ext cx="12117070" cy="5438140"/>
          </a:xfrm>
        </p:spPr>
        <p:txBody>
          <a:bodyPr>
            <a:noAutofit/>
          </a:bodyPr>
          <a:lstStyle/>
          <a:p>
            <a:pPr algn="just">
              <a:lnSpc>
                <a:spcPct val="170000"/>
              </a:lnSpc>
            </a:pPr>
            <a:r>
              <a:rPr lang="en-US" sz="1800" b="1" dirty="0">
                <a:latin typeface="Calibri" panose="020F0502020204030204" charset="0"/>
                <a:cs typeface="Calibri" panose="020F0502020204030204" charset="0"/>
              </a:rPr>
              <a:t>Area Map:</a:t>
            </a:r>
            <a:r>
              <a:rPr lang="en-US" sz="1800" dirty="0">
                <a:latin typeface="Calibri" panose="020F0502020204030204" charset="0"/>
                <a:cs typeface="Calibri" panose="020F0502020204030204" charset="0"/>
              </a:rPr>
              <a:t> A form of geospatial visualization, used to show specific values set over a map of a country, state, any location.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Bar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Bar charts represent numerical values compared to each other. </a:t>
            </a:r>
            <a:endParaRPr lang="en-US" sz="1800" dirty="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Box-and-whisker </a:t>
            </a:r>
            <a:r>
              <a:rPr lang="en-US" sz="1800" b="1" dirty="0">
                <a:latin typeface="Calibri" panose="020F0502020204030204" charset="0"/>
                <a:cs typeface="Calibri" panose="020F0502020204030204" charset="0"/>
              </a:rPr>
              <a:t>Plots:</a:t>
            </a:r>
            <a:r>
              <a:rPr lang="en-US" sz="1800" dirty="0">
                <a:latin typeface="Calibri" panose="020F0502020204030204" charset="0"/>
                <a:cs typeface="Calibri" panose="020F0502020204030204" charset="0"/>
              </a:rPr>
              <a:t> These show a selection of ranges (the box) across a set measure (the bar).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Bullet </a:t>
            </a:r>
            <a:r>
              <a:rPr lang="en-US" sz="1800" b="1" dirty="0">
                <a:latin typeface="Calibri" panose="020F0502020204030204" charset="0"/>
                <a:cs typeface="Calibri" panose="020F0502020204030204" charset="0"/>
              </a:rPr>
              <a:t>Graph: </a:t>
            </a:r>
            <a:r>
              <a:rPr lang="en-US" sz="1800" dirty="0">
                <a:latin typeface="Calibri" panose="020F0502020204030204" charset="0"/>
                <a:cs typeface="Calibri" panose="020F0502020204030204" charset="0"/>
              </a:rPr>
              <a:t>A bar marked against a background to show progress against a goal, denoted by a line on the graph.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Gantt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Typically used in project management, Gantt charts are a bar chart depiction of timelines and tasks.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Heat </a:t>
            </a:r>
            <a:r>
              <a:rPr lang="en-US" sz="1800" b="1" dirty="0">
                <a:latin typeface="Calibri" panose="020F0502020204030204" charset="0"/>
                <a:cs typeface="Calibri" panose="020F0502020204030204" charset="0"/>
              </a:rPr>
              <a:t>Map: </a:t>
            </a:r>
            <a:r>
              <a:rPr lang="en-US" sz="1800" dirty="0">
                <a:latin typeface="Calibri" panose="020F0502020204030204" charset="0"/>
                <a:cs typeface="Calibri" panose="020F0502020204030204" charset="0"/>
              </a:rPr>
              <a:t>A type of geospatial visualization in map form which displays specific data values as different colors. </a:t>
            </a:r>
            <a:endParaRPr lang="en-US" sz="1800" dirty="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Highlight </a:t>
            </a:r>
            <a:r>
              <a:rPr lang="en-US" sz="1800" b="1" dirty="0">
                <a:latin typeface="Calibri" panose="020F0502020204030204" charset="0"/>
                <a:cs typeface="Calibri" panose="020F0502020204030204" charset="0"/>
              </a:rPr>
              <a:t>Table:</a:t>
            </a:r>
            <a:r>
              <a:rPr lang="en-US" sz="1800" dirty="0">
                <a:latin typeface="Calibri" panose="020F0502020204030204" charset="0"/>
                <a:cs typeface="Calibri" panose="020F0502020204030204" charset="0"/>
              </a:rPr>
              <a:t> A form of table that uses color to categorize similar data, allowing the viewer to read it more easily.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Histogram</a:t>
            </a:r>
            <a:r>
              <a:rPr lang="en-US" sz="1800" b="1" dirty="0">
                <a:latin typeface="Calibri" panose="020F0502020204030204" charset="0"/>
                <a:cs typeface="Calibri" panose="020F0502020204030204" charset="0"/>
              </a:rPr>
              <a:t>: </a:t>
            </a:r>
            <a:r>
              <a:rPr lang="en-US" sz="1800" dirty="0">
                <a:latin typeface="Calibri" panose="020F0502020204030204" charset="0"/>
                <a:cs typeface="Calibri" panose="020F0502020204030204" charset="0"/>
              </a:rPr>
              <a:t>A type of bar chart that split a continuous measure into different bins to help analyze the distribution. </a:t>
            </a:r>
            <a:endParaRPr lang="en-US" sz="1800" dirty="0" smtClean="0">
              <a:latin typeface="Calibri" panose="020F0502020204030204" charset="0"/>
              <a:cs typeface="Calibri" panose="020F0502020204030204" charset="0"/>
            </a:endParaRPr>
          </a:p>
          <a:p>
            <a:pPr algn="just">
              <a:lnSpc>
                <a:spcPct val="170000"/>
              </a:lnSpc>
            </a:pPr>
            <a:r>
              <a:rPr lang="en-US" sz="1800" b="1" dirty="0" smtClean="0">
                <a:latin typeface="Calibri" panose="020F0502020204030204" charset="0"/>
                <a:cs typeface="Calibri" panose="020F0502020204030204" charset="0"/>
              </a:rPr>
              <a:t>Pie </a:t>
            </a:r>
            <a:r>
              <a:rPr lang="en-US" sz="1800" b="1" dirty="0">
                <a:latin typeface="Calibri" panose="020F0502020204030204" charset="0"/>
                <a:cs typeface="Calibri" panose="020F0502020204030204" charset="0"/>
              </a:rPr>
              <a:t>Chart:</a:t>
            </a:r>
            <a:r>
              <a:rPr lang="en-US" sz="1800" dirty="0">
                <a:latin typeface="Calibri" panose="020F0502020204030204" charset="0"/>
                <a:cs typeface="Calibri" panose="020F0502020204030204" charset="0"/>
              </a:rPr>
              <a:t> A circular chart with triangular segments that shows data as a percentage of a whole. </a:t>
            </a:r>
            <a:endParaRPr lang="en-US" sz="1800" dirty="0" smtClean="0">
              <a:latin typeface="Calibri" panose="020F0502020204030204" charset="0"/>
              <a:cs typeface="Calibri" panose="020F0502020204030204" charset="0"/>
            </a:endParaRPr>
          </a:p>
          <a:p>
            <a:pPr algn="just">
              <a:lnSpc>
                <a:spcPct val="170000"/>
              </a:lnSpc>
            </a:pPr>
            <a:r>
              <a:rPr lang="en-US" sz="1800" b="1" dirty="0" err="1" smtClean="0">
                <a:latin typeface="Calibri" panose="020F0502020204030204" charset="0"/>
                <a:cs typeface="Calibri" panose="020F0502020204030204" charset="0"/>
              </a:rPr>
              <a:t>Treemap</a:t>
            </a:r>
            <a:r>
              <a:rPr lang="en-US" sz="1800" b="1" dirty="0">
                <a:latin typeface="Calibri" panose="020F0502020204030204" charset="0"/>
                <a:cs typeface="Calibri" panose="020F0502020204030204" charset="0"/>
              </a:rPr>
              <a:t>: </a:t>
            </a:r>
            <a:r>
              <a:rPr lang="en-US" sz="1800" dirty="0">
                <a:latin typeface="Calibri" panose="020F0502020204030204" charset="0"/>
                <a:cs typeface="Calibri" panose="020F0502020204030204" charset="0"/>
              </a:rPr>
              <a:t>A type of chart that shows different, related values in the form of rectangles nested together. </a:t>
            </a:r>
            <a:endParaRPr lang="en-US" sz="1800" dirty="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4008" y="506231"/>
            <a:ext cx="5577840" cy="5577840"/>
          </a:xfrm>
          <a:prstGeom prst="rect">
            <a:avLst/>
          </a:prstGeom>
        </p:spPr>
      </p:pic>
      <p:pic>
        <p:nvPicPr>
          <p:cNvPr id="3074" name="Picture 2" descr="Box and Whisker Plots - Learn about this chart and its t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054" y="0"/>
            <a:ext cx="695325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38054" y="2925819"/>
            <a:ext cx="1974515" cy="369332"/>
          </a:xfrm>
          <a:prstGeom prst="rect">
            <a:avLst/>
          </a:prstGeom>
          <a:noFill/>
        </p:spPr>
        <p:txBody>
          <a:bodyPr wrap="none" rtlCol="0">
            <a:spAutoFit/>
          </a:bodyPr>
          <a:lstStyle/>
          <a:p>
            <a:r>
              <a:rPr lang="en-US" dirty="0" smtClean="0"/>
              <a:t>Box &amp; Whisker Plot</a:t>
            </a:r>
            <a:endParaRPr lang="en-IN" dirty="0"/>
          </a:p>
        </p:txBody>
      </p:sp>
      <p:pic>
        <p:nvPicPr>
          <p:cNvPr id="9" name="Picture 2" descr="Heat Map Generator: Create a Custom Heat Map - Map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054" y="3461584"/>
            <a:ext cx="7042866" cy="3204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Understanding and Using Bullet Graphs | Tablea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907" y="94699"/>
            <a:ext cx="6224661" cy="44955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40" y="4590288"/>
            <a:ext cx="1356910" cy="369332"/>
          </a:xfrm>
          <a:prstGeom prst="rect">
            <a:avLst/>
          </a:prstGeom>
          <a:noFill/>
        </p:spPr>
        <p:txBody>
          <a:bodyPr wrap="none" rtlCol="0">
            <a:spAutoFit/>
          </a:bodyPr>
          <a:lstStyle/>
          <a:p>
            <a:r>
              <a:rPr lang="en-US" dirty="0" smtClean="0"/>
              <a:t>Bullet Graph</a:t>
            </a:r>
            <a:endParaRPr lang="en-IN" dirty="0"/>
          </a:p>
        </p:txBody>
      </p:sp>
      <p:pic>
        <p:nvPicPr>
          <p:cNvPr id="5" name="Picture 4"/>
          <p:cNvPicPr>
            <a:picLocks noChangeAspect="1"/>
          </p:cNvPicPr>
          <p:nvPr/>
        </p:nvPicPr>
        <p:blipFill>
          <a:blip r:embed="rId2"/>
          <a:stretch>
            <a:fillRect/>
          </a:stretch>
        </p:blipFill>
        <p:spPr>
          <a:xfrm>
            <a:off x="6387845" y="94699"/>
            <a:ext cx="5656028" cy="4023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85392" y="114428"/>
            <a:ext cx="7489016" cy="4148915"/>
          </a:xfrm>
          <a:prstGeom prst="rect">
            <a:avLst/>
          </a:prstGeom>
        </p:spPr>
      </p:pic>
      <p:sp>
        <p:nvSpPr>
          <p:cNvPr id="3" name="TextBox 2"/>
          <p:cNvSpPr txBox="1"/>
          <p:nvPr/>
        </p:nvSpPr>
        <p:spPr>
          <a:xfrm>
            <a:off x="2633472" y="4489704"/>
            <a:ext cx="1277337" cy="369332"/>
          </a:xfrm>
          <a:prstGeom prst="rect">
            <a:avLst/>
          </a:prstGeom>
          <a:noFill/>
        </p:spPr>
        <p:txBody>
          <a:bodyPr wrap="none" rtlCol="0">
            <a:spAutoFit/>
          </a:bodyPr>
          <a:lstStyle/>
          <a:p>
            <a:r>
              <a:rPr lang="en-US" dirty="0" smtClean="0"/>
              <a:t>Gantt Chart</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79587" y="0"/>
            <a:ext cx="9633801" cy="67025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4731" rIns="0" bIns="0" rtlCol="0">
            <a:spAutoFit/>
          </a:bodyPr>
          <a:lstStyle/>
          <a:p>
            <a:pPr marL="113665">
              <a:lnSpc>
                <a:spcPct val="100000"/>
              </a:lnSpc>
              <a:spcBef>
                <a:spcPts val="100"/>
              </a:spcBef>
            </a:pPr>
            <a:r>
              <a:rPr dirty="0"/>
              <a:t>Problem</a:t>
            </a:r>
            <a:r>
              <a:rPr spc="-100" dirty="0"/>
              <a:t> </a:t>
            </a:r>
            <a:r>
              <a:rPr dirty="0"/>
              <a:t>with</a:t>
            </a:r>
            <a:r>
              <a:rPr spc="-95" dirty="0"/>
              <a:t> </a:t>
            </a:r>
            <a:r>
              <a:rPr dirty="0"/>
              <a:t>“just”</a:t>
            </a:r>
            <a:r>
              <a:rPr spc="-95" dirty="0"/>
              <a:t> </a:t>
            </a:r>
            <a:r>
              <a:rPr dirty="0"/>
              <a:t>using</a:t>
            </a:r>
            <a:r>
              <a:rPr spc="-100" dirty="0"/>
              <a:t> </a:t>
            </a:r>
            <a:r>
              <a:rPr spc="-10" dirty="0"/>
              <a:t>Excel</a:t>
            </a:r>
            <a:endParaRPr spc="-10" dirty="0"/>
          </a:p>
        </p:txBody>
      </p:sp>
      <p:sp>
        <p:nvSpPr>
          <p:cNvPr id="3" name="object 3"/>
          <p:cNvSpPr/>
          <p:nvPr/>
        </p:nvSpPr>
        <p:spPr>
          <a:xfrm>
            <a:off x="2075040" y="3478314"/>
            <a:ext cx="8833485" cy="259715"/>
          </a:xfrm>
          <a:custGeom>
            <a:avLst/>
            <a:gdLst/>
            <a:ahLst/>
            <a:cxnLst/>
            <a:rect l="l" t="t" r="r" b="b"/>
            <a:pathLst>
              <a:path w="8833485" h="259714">
                <a:moveTo>
                  <a:pt x="7852321" y="0"/>
                </a:moveTo>
                <a:lnTo>
                  <a:pt x="7852321" y="0"/>
                </a:lnTo>
                <a:lnTo>
                  <a:pt x="0" y="0"/>
                </a:lnTo>
                <a:lnTo>
                  <a:pt x="0" y="259562"/>
                </a:lnTo>
                <a:lnTo>
                  <a:pt x="7852321" y="259562"/>
                </a:lnTo>
                <a:lnTo>
                  <a:pt x="7852321" y="0"/>
                </a:lnTo>
                <a:close/>
              </a:path>
              <a:path w="8833485" h="259714">
                <a:moveTo>
                  <a:pt x="8832939" y="0"/>
                </a:moveTo>
                <a:lnTo>
                  <a:pt x="7853756" y="0"/>
                </a:lnTo>
                <a:lnTo>
                  <a:pt x="7853756" y="259562"/>
                </a:lnTo>
                <a:lnTo>
                  <a:pt x="8832939" y="259562"/>
                </a:lnTo>
                <a:lnTo>
                  <a:pt x="8832939" y="0"/>
                </a:lnTo>
                <a:close/>
              </a:path>
            </a:pathLst>
          </a:custGeom>
          <a:solidFill>
            <a:srgbClr val="D4FCA8"/>
          </a:solidFill>
        </p:spPr>
        <p:txBody>
          <a:bodyPr wrap="square" lIns="0" tIns="0" rIns="0" bIns="0" rtlCol="0"/>
          <a:lstStyle/>
          <a:p/>
        </p:txBody>
      </p:sp>
      <p:sp>
        <p:nvSpPr>
          <p:cNvPr id="4" name="object 4"/>
          <p:cNvSpPr txBox="1"/>
          <p:nvPr/>
        </p:nvSpPr>
        <p:spPr>
          <a:xfrm>
            <a:off x="916825" y="1744817"/>
            <a:ext cx="10081260" cy="1992630"/>
          </a:xfrm>
          <a:prstGeom prst="rect">
            <a:avLst/>
          </a:prstGeom>
        </p:spPr>
        <p:txBody>
          <a:bodyPr vert="horz" wrap="square" lIns="0" tIns="87630" rIns="0" bIns="0" rtlCol="0">
            <a:spAutoFit/>
          </a:bodyPr>
          <a:lstStyle/>
          <a:p>
            <a:pPr marL="220980" indent="-208280">
              <a:lnSpc>
                <a:spcPct val="100000"/>
              </a:lnSpc>
              <a:spcBef>
                <a:spcPts val="690"/>
              </a:spcBef>
              <a:buFont typeface="Arial MT"/>
              <a:buChar char="•"/>
              <a:tabLst>
                <a:tab pos="220345" algn="l"/>
              </a:tabLst>
            </a:pPr>
            <a:r>
              <a:rPr sz="2350" dirty="0">
                <a:latin typeface="Calibri" panose="020F0502020204030204"/>
                <a:cs typeface="Calibri" panose="020F0502020204030204"/>
              </a:rPr>
              <a:t>Limited</a:t>
            </a:r>
            <a:r>
              <a:rPr sz="2350" spc="-10" dirty="0">
                <a:latin typeface="Calibri" panose="020F0502020204030204"/>
                <a:cs typeface="Calibri" panose="020F0502020204030204"/>
              </a:rPr>
              <a:t> </a:t>
            </a:r>
            <a:r>
              <a:rPr sz="2350" spc="-20" dirty="0">
                <a:latin typeface="Calibri" panose="020F0502020204030204"/>
                <a:cs typeface="Calibri" panose="020F0502020204030204"/>
              </a:rPr>
              <a:t>rows</a:t>
            </a:r>
            <a:endParaRPr sz="2350">
              <a:latin typeface="Calibri" panose="020F0502020204030204"/>
              <a:cs typeface="Calibri" panose="020F0502020204030204"/>
            </a:endParaRPr>
          </a:p>
          <a:p>
            <a:pPr marL="220980" indent="-208280">
              <a:lnSpc>
                <a:spcPct val="100000"/>
              </a:lnSpc>
              <a:spcBef>
                <a:spcPts val="600"/>
              </a:spcBef>
              <a:buFont typeface="Arial MT"/>
              <a:buChar char="•"/>
              <a:tabLst>
                <a:tab pos="220345" algn="l"/>
              </a:tabLst>
            </a:pPr>
            <a:r>
              <a:rPr sz="2350" b="1" dirty="0">
                <a:solidFill>
                  <a:srgbClr val="EC7C30"/>
                </a:solidFill>
                <a:latin typeface="Calibri" panose="020F0502020204030204"/>
                <a:cs typeface="Calibri" panose="020F0502020204030204"/>
              </a:rPr>
              <a:t>Slow</a:t>
            </a:r>
            <a:r>
              <a:rPr sz="2350" b="1" spc="20"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in</a:t>
            </a:r>
            <a:r>
              <a:rPr sz="2350" b="1" spc="15"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opening</a:t>
            </a:r>
            <a:r>
              <a:rPr sz="2350" b="1" spc="25" dirty="0">
                <a:solidFill>
                  <a:srgbClr val="EC7C30"/>
                </a:solidFill>
                <a:latin typeface="Calibri" panose="020F0502020204030204"/>
                <a:cs typeface="Calibri" panose="020F0502020204030204"/>
              </a:rPr>
              <a:t> </a:t>
            </a:r>
            <a:r>
              <a:rPr sz="2350" b="1" dirty="0">
                <a:solidFill>
                  <a:srgbClr val="EC7C30"/>
                </a:solidFill>
                <a:latin typeface="Calibri" panose="020F0502020204030204"/>
                <a:cs typeface="Calibri" panose="020F0502020204030204"/>
              </a:rPr>
              <a:t>large</a:t>
            </a:r>
            <a:r>
              <a:rPr sz="2350" b="1" spc="20" dirty="0">
                <a:solidFill>
                  <a:srgbClr val="EC7C30"/>
                </a:solidFill>
                <a:latin typeface="Calibri" panose="020F0502020204030204"/>
                <a:cs typeface="Calibri" panose="020F0502020204030204"/>
              </a:rPr>
              <a:t> </a:t>
            </a:r>
            <a:r>
              <a:rPr sz="2350" b="1" spc="-10" dirty="0">
                <a:solidFill>
                  <a:srgbClr val="EC7C30"/>
                </a:solidFill>
                <a:latin typeface="Calibri" panose="020F0502020204030204"/>
                <a:cs typeface="Calibri" panose="020F0502020204030204"/>
              </a:rPr>
              <a:t>files</a:t>
            </a:r>
            <a:endParaRPr sz="2350">
              <a:latin typeface="Calibri" panose="020F0502020204030204"/>
              <a:cs typeface="Calibri" panose="020F0502020204030204"/>
            </a:endParaRPr>
          </a:p>
          <a:p>
            <a:pPr marL="220980" indent="-208280">
              <a:lnSpc>
                <a:spcPct val="100000"/>
              </a:lnSpc>
              <a:spcBef>
                <a:spcPts val="590"/>
              </a:spcBef>
              <a:buFont typeface="Arial MT"/>
              <a:buChar char="•"/>
              <a:tabLst>
                <a:tab pos="220345" algn="l"/>
              </a:tabLst>
            </a:pPr>
            <a:r>
              <a:rPr sz="2350" b="1" dirty="0">
                <a:solidFill>
                  <a:srgbClr val="4371C3"/>
                </a:solidFill>
                <a:latin typeface="Calibri" panose="020F0502020204030204"/>
                <a:cs typeface="Calibri" panose="020F0502020204030204"/>
              </a:rPr>
              <a:t>Cannot</a:t>
            </a:r>
            <a:r>
              <a:rPr sz="2350" b="1" spc="5" dirty="0">
                <a:solidFill>
                  <a:srgbClr val="4371C3"/>
                </a:solidFill>
                <a:latin typeface="Calibri" panose="020F0502020204030204"/>
                <a:cs typeface="Calibri" panose="020F0502020204030204"/>
              </a:rPr>
              <a:t> </a:t>
            </a:r>
            <a:r>
              <a:rPr sz="2350" b="1" dirty="0">
                <a:solidFill>
                  <a:srgbClr val="4371C3"/>
                </a:solidFill>
                <a:latin typeface="Calibri" panose="020F0502020204030204"/>
                <a:cs typeface="Calibri" panose="020F0502020204030204"/>
              </a:rPr>
              <a:t>streamline</a:t>
            </a:r>
            <a:r>
              <a:rPr sz="2350" b="1" spc="20" dirty="0">
                <a:solidFill>
                  <a:srgbClr val="4371C3"/>
                </a:solidFill>
                <a:latin typeface="Calibri" panose="020F0502020204030204"/>
                <a:cs typeface="Calibri" panose="020F0502020204030204"/>
              </a:rPr>
              <a:t> </a:t>
            </a:r>
            <a:r>
              <a:rPr sz="2350" dirty="0">
                <a:latin typeface="Calibri" panose="020F0502020204030204"/>
                <a:cs typeface="Calibri" panose="020F0502020204030204"/>
              </a:rPr>
              <a:t>“pipe”</a:t>
            </a:r>
            <a:r>
              <a:rPr sz="2350" spc="5" dirty="0">
                <a:latin typeface="Calibri" panose="020F0502020204030204"/>
                <a:cs typeface="Calibri" panose="020F0502020204030204"/>
              </a:rPr>
              <a:t> </a:t>
            </a:r>
            <a:r>
              <a:rPr sz="2350" dirty="0">
                <a:latin typeface="Calibri" panose="020F0502020204030204"/>
                <a:cs typeface="Calibri" panose="020F0502020204030204"/>
              </a:rPr>
              <a:t>input &amp;</a:t>
            </a:r>
            <a:r>
              <a:rPr sz="2350" spc="10" dirty="0">
                <a:latin typeface="Calibri" panose="020F0502020204030204"/>
                <a:cs typeface="Calibri" panose="020F0502020204030204"/>
              </a:rPr>
              <a:t> </a:t>
            </a:r>
            <a:r>
              <a:rPr sz="2350" dirty="0">
                <a:latin typeface="Calibri" panose="020F0502020204030204"/>
                <a:cs typeface="Calibri" panose="020F0502020204030204"/>
              </a:rPr>
              <a:t>output</a:t>
            </a:r>
            <a:r>
              <a:rPr sz="2350" spc="10" dirty="0">
                <a:latin typeface="Calibri" panose="020F0502020204030204"/>
                <a:cs typeface="Calibri" panose="020F0502020204030204"/>
              </a:rPr>
              <a:t> </a:t>
            </a:r>
            <a:r>
              <a:rPr sz="2350" dirty="0">
                <a:latin typeface="Calibri" panose="020F0502020204030204"/>
                <a:cs typeface="Calibri" panose="020F0502020204030204"/>
              </a:rPr>
              <a:t>from</a:t>
            </a:r>
            <a:r>
              <a:rPr sz="2350" spc="5" dirty="0">
                <a:latin typeface="Calibri" panose="020F0502020204030204"/>
                <a:cs typeface="Calibri" panose="020F0502020204030204"/>
              </a:rPr>
              <a:t> </a:t>
            </a:r>
            <a:r>
              <a:rPr sz="2350" dirty="0">
                <a:latin typeface="Calibri" panose="020F0502020204030204"/>
                <a:cs typeface="Calibri" panose="020F0502020204030204"/>
              </a:rPr>
              <a:t>and</a:t>
            </a:r>
            <a:r>
              <a:rPr sz="2350" spc="10" dirty="0">
                <a:latin typeface="Calibri" panose="020F0502020204030204"/>
                <a:cs typeface="Calibri" panose="020F0502020204030204"/>
              </a:rPr>
              <a:t> </a:t>
            </a:r>
            <a:r>
              <a:rPr sz="2350" dirty="0">
                <a:latin typeface="Calibri" panose="020F0502020204030204"/>
                <a:cs typeface="Calibri" panose="020F0502020204030204"/>
              </a:rPr>
              <a:t>to</a:t>
            </a:r>
            <a:r>
              <a:rPr sz="2350" spc="-5" dirty="0">
                <a:latin typeface="Calibri" panose="020F0502020204030204"/>
                <a:cs typeface="Calibri" panose="020F0502020204030204"/>
              </a:rPr>
              <a:t> </a:t>
            </a:r>
            <a:r>
              <a:rPr sz="2350" dirty="0">
                <a:latin typeface="Calibri" panose="020F0502020204030204"/>
                <a:cs typeface="Calibri" panose="020F0502020204030204"/>
              </a:rPr>
              <a:t>other</a:t>
            </a:r>
            <a:r>
              <a:rPr sz="2350" spc="15" dirty="0">
                <a:latin typeface="Calibri" panose="020F0502020204030204"/>
                <a:cs typeface="Calibri" panose="020F0502020204030204"/>
              </a:rPr>
              <a:t> </a:t>
            </a:r>
            <a:r>
              <a:rPr sz="2350" spc="-10" dirty="0">
                <a:latin typeface="Calibri" panose="020F0502020204030204"/>
                <a:cs typeface="Calibri" panose="020F0502020204030204"/>
              </a:rPr>
              <a:t>processing</a:t>
            </a:r>
            <a:endParaRPr sz="2350">
              <a:latin typeface="Calibri" panose="020F0502020204030204"/>
              <a:cs typeface="Calibri" panose="020F0502020204030204"/>
            </a:endParaRPr>
          </a:p>
          <a:p>
            <a:pPr marL="643255" lvl="1" indent="-210185">
              <a:lnSpc>
                <a:spcPct val="100000"/>
              </a:lnSpc>
              <a:spcBef>
                <a:spcPts val="170"/>
              </a:spcBef>
              <a:buFont typeface="Arial MT"/>
              <a:buChar char="•"/>
              <a:tabLst>
                <a:tab pos="643255" algn="l"/>
              </a:tabLst>
            </a:pPr>
            <a:r>
              <a:rPr sz="2050" spc="-10" dirty="0">
                <a:latin typeface="Calibri" panose="020F0502020204030204"/>
                <a:cs typeface="Calibri" panose="020F0502020204030204"/>
              </a:rPr>
              <a:t>Often</a:t>
            </a:r>
            <a:r>
              <a:rPr sz="2050" spc="-65" dirty="0">
                <a:latin typeface="Calibri" panose="020F0502020204030204"/>
                <a:cs typeface="Calibri" panose="020F0502020204030204"/>
              </a:rPr>
              <a:t> </a:t>
            </a:r>
            <a:r>
              <a:rPr sz="2050" dirty="0">
                <a:latin typeface="Calibri" panose="020F0502020204030204"/>
                <a:cs typeface="Calibri" panose="020F0502020204030204"/>
              </a:rPr>
              <a:t>we</a:t>
            </a:r>
            <a:r>
              <a:rPr sz="2050" spc="-55" dirty="0">
                <a:latin typeface="Calibri" panose="020F0502020204030204"/>
                <a:cs typeface="Calibri" panose="020F0502020204030204"/>
              </a:rPr>
              <a:t> </a:t>
            </a:r>
            <a:r>
              <a:rPr sz="2050" dirty="0">
                <a:latin typeface="Calibri" panose="020F0502020204030204"/>
                <a:cs typeface="Calibri" panose="020F0502020204030204"/>
              </a:rPr>
              <a:t>just</a:t>
            </a:r>
            <a:r>
              <a:rPr sz="2050" spc="-60" dirty="0">
                <a:latin typeface="Calibri" panose="020F0502020204030204"/>
                <a:cs typeface="Calibri" panose="020F0502020204030204"/>
              </a:rPr>
              <a:t> </a:t>
            </a:r>
            <a:r>
              <a:rPr sz="2050" dirty="0">
                <a:latin typeface="Calibri" panose="020F0502020204030204"/>
                <a:cs typeface="Calibri" panose="020F0502020204030204"/>
              </a:rPr>
              <a:t>need</a:t>
            </a:r>
            <a:r>
              <a:rPr sz="2050" spc="-70" dirty="0">
                <a:latin typeface="Calibri" panose="020F0502020204030204"/>
                <a:cs typeface="Calibri" panose="020F0502020204030204"/>
              </a:rPr>
              <a:t> </a:t>
            </a:r>
            <a:r>
              <a:rPr sz="2050" dirty="0">
                <a:latin typeface="Calibri" panose="020F0502020204030204"/>
                <a:cs typeface="Calibri" panose="020F0502020204030204"/>
              </a:rPr>
              <a:t>one</a:t>
            </a:r>
            <a:r>
              <a:rPr sz="2050" spc="-50" dirty="0">
                <a:latin typeface="Calibri" panose="020F0502020204030204"/>
                <a:cs typeface="Calibri" panose="020F0502020204030204"/>
              </a:rPr>
              <a:t> </a:t>
            </a:r>
            <a:r>
              <a:rPr sz="2050" dirty="0">
                <a:latin typeface="Calibri" panose="020F0502020204030204"/>
                <a:cs typeface="Calibri" panose="020F0502020204030204"/>
              </a:rPr>
              <a:t>line</a:t>
            </a:r>
            <a:r>
              <a:rPr sz="2050" spc="-60" dirty="0">
                <a:latin typeface="Calibri" panose="020F0502020204030204"/>
                <a:cs typeface="Calibri" panose="020F0502020204030204"/>
              </a:rPr>
              <a:t> </a:t>
            </a:r>
            <a:r>
              <a:rPr sz="2050" dirty="0">
                <a:latin typeface="Calibri" panose="020F0502020204030204"/>
                <a:cs typeface="Calibri" panose="020F0502020204030204"/>
              </a:rPr>
              <a:t>of</a:t>
            </a:r>
            <a:r>
              <a:rPr sz="2050" spc="-60" dirty="0">
                <a:latin typeface="Calibri" panose="020F0502020204030204"/>
                <a:cs typeface="Calibri" panose="020F0502020204030204"/>
              </a:rPr>
              <a:t> </a:t>
            </a:r>
            <a:r>
              <a:rPr sz="2050" dirty="0">
                <a:latin typeface="Calibri" panose="020F0502020204030204"/>
                <a:cs typeface="Calibri" panose="020F0502020204030204"/>
              </a:rPr>
              <a:t>command</a:t>
            </a:r>
            <a:r>
              <a:rPr sz="2050" spc="-65" dirty="0">
                <a:latin typeface="Calibri" panose="020F0502020204030204"/>
                <a:cs typeface="Calibri" panose="020F0502020204030204"/>
              </a:rPr>
              <a:t> </a:t>
            </a:r>
            <a:r>
              <a:rPr sz="2050" dirty="0">
                <a:latin typeface="Calibri" panose="020F0502020204030204"/>
                <a:cs typeface="Calibri" panose="020F0502020204030204"/>
              </a:rPr>
              <a:t>to</a:t>
            </a:r>
            <a:r>
              <a:rPr sz="2050" spc="-55" dirty="0">
                <a:latin typeface="Calibri" panose="020F0502020204030204"/>
                <a:cs typeface="Calibri" panose="020F0502020204030204"/>
              </a:rPr>
              <a:t> </a:t>
            </a:r>
            <a:r>
              <a:rPr sz="2050" spc="-10" dirty="0">
                <a:latin typeface="Calibri" panose="020F0502020204030204"/>
                <a:cs typeface="Calibri" panose="020F0502020204030204"/>
              </a:rPr>
              <a:t>finish</a:t>
            </a:r>
            <a:endParaRPr sz="2050">
              <a:latin typeface="Calibri" panose="020F0502020204030204"/>
              <a:cs typeface="Calibri" panose="020F0502020204030204"/>
            </a:endParaRPr>
          </a:p>
          <a:p>
            <a:pPr marL="643255" lvl="1" indent="-210185">
              <a:lnSpc>
                <a:spcPct val="100000"/>
              </a:lnSpc>
              <a:spcBef>
                <a:spcPts val="160"/>
              </a:spcBef>
              <a:buFont typeface="Arial MT"/>
              <a:buChar char="•"/>
              <a:tabLst>
                <a:tab pos="643255" algn="l"/>
              </a:tabLst>
            </a:pPr>
            <a:r>
              <a:rPr sz="2050" dirty="0">
                <a:latin typeface="Calibri" panose="020F0502020204030204"/>
                <a:cs typeface="Calibri" panose="020F0502020204030204"/>
              </a:rPr>
              <a:t>E.g.</a:t>
            </a:r>
            <a:r>
              <a:rPr sz="2050" spc="-45" dirty="0">
                <a:latin typeface="Calibri" panose="020F0502020204030204"/>
                <a:cs typeface="Calibri" panose="020F0502020204030204"/>
              </a:rPr>
              <a:t> </a:t>
            </a:r>
            <a:r>
              <a:rPr sz="2050" dirty="0">
                <a:latin typeface="Calibri" panose="020F0502020204030204"/>
                <a:cs typeface="Calibri" panose="020F0502020204030204"/>
              </a:rPr>
              <a:t>`</a:t>
            </a:r>
            <a:r>
              <a:rPr sz="2050" dirty="0">
                <a:solidFill>
                  <a:srgbClr val="333E4E"/>
                </a:solidFill>
                <a:latin typeface="Calibri" panose="020F0502020204030204"/>
                <a:cs typeface="Calibri" panose="020F0502020204030204"/>
              </a:rPr>
              <a:t>cat</a:t>
            </a:r>
            <a:r>
              <a:rPr sz="2050" spc="-40" dirty="0">
                <a:solidFill>
                  <a:srgbClr val="333E4E"/>
                </a:solidFill>
                <a:latin typeface="Calibri" panose="020F0502020204030204"/>
                <a:cs typeface="Calibri" panose="020F0502020204030204"/>
              </a:rPr>
              <a:t> </a:t>
            </a:r>
            <a:r>
              <a:rPr sz="2050" spc="-10" dirty="0">
                <a:solidFill>
                  <a:srgbClr val="333E4E"/>
                </a:solidFill>
                <a:latin typeface="Calibri" panose="020F0502020204030204"/>
                <a:cs typeface="Calibri" panose="020F0502020204030204"/>
              </a:rPr>
              <a:t>XXX.gtf</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awk</a:t>
            </a:r>
            <a:r>
              <a:rPr sz="2050" spc="-40" dirty="0">
                <a:solidFill>
                  <a:srgbClr val="333E4E"/>
                </a:solidFill>
                <a:latin typeface="Calibri" panose="020F0502020204030204"/>
                <a:cs typeface="Calibri" panose="020F0502020204030204"/>
              </a:rPr>
              <a:t> </a:t>
            </a:r>
            <a:r>
              <a:rPr sz="2050" spc="-10" dirty="0">
                <a:solidFill>
                  <a:srgbClr val="B92020"/>
                </a:solidFill>
                <a:latin typeface="Calibri" panose="020F0502020204030204"/>
                <a:cs typeface="Calibri" panose="020F0502020204030204"/>
              </a:rPr>
              <a:t>'$3=="gene</a:t>
            </a:r>
            <a:r>
              <a:rPr sz="2050" spc="-1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cut</a:t>
            </a:r>
            <a:r>
              <a:rPr sz="2050" spc="-45" dirty="0">
                <a:solidFill>
                  <a:srgbClr val="333E4E"/>
                </a:solidFill>
                <a:latin typeface="Calibri" panose="020F0502020204030204"/>
                <a:cs typeface="Calibri" panose="020F0502020204030204"/>
              </a:rPr>
              <a:t> </a:t>
            </a:r>
            <a:r>
              <a:rPr sz="2050" spc="-30" dirty="0">
                <a:solidFill>
                  <a:srgbClr val="333E4E"/>
                </a:solidFill>
                <a:latin typeface="Calibri" panose="020F0502020204030204"/>
                <a:cs typeface="Calibri" panose="020F0502020204030204"/>
              </a:rPr>
              <a:t>-</a:t>
            </a:r>
            <a:r>
              <a:rPr sz="2050" dirty="0">
                <a:solidFill>
                  <a:srgbClr val="333E4E"/>
                </a:solidFill>
                <a:latin typeface="Calibri" panose="020F0502020204030204"/>
                <a:cs typeface="Calibri" panose="020F0502020204030204"/>
              </a:rPr>
              <a:t>f9</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sed</a:t>
            </a:r>
            <a:r>
              <a:rPr sz="2050" spc="-45" dirty="0">
                <a:solidFill>
                  <a:srgbClr val="333E4E"/>
                </a:solidFill>
                <a:latin typeface="Calibri" panose="020F0502020204030204"/>
                <a:cs typeface="Calibri" panose="020F0502020204030204"/>
              </a:rPr>
              <a:t> </a:t>
            </a:r>
            <a:r>
              <a:rPr sz="2050" spc="-10" dirty="0">
                <a:solidFill>
                  <a:srgbClr val="B92020"/>
                </a:solidFill>
                <a:latin typeface="Calibri" panose="020F0502020204030204"/>
                <a:cs typeface="Calibri" panose="020F0502020204030204"/>
              </a:rPr>
              <a:t>'s/.*gene_id=\([^;]*\)*.*/\1/g</a:t>
            </a:r>
            <a:r>
              <a:rPr sz="2050" spc="-10" dirty="0">
                <a:solidFill>
                  <a:srgbClr val="333E4E"/>
                </a:solidFill>
                <a:latin typeface="Calibri" panose="020F0502020204030204"/>
                <a:cs typeface="Calibri" panose="020F0502020204030204"/>
              </a:rPr>
              <a:t>'</a:t>
            </a:r>
            <a:r>
              <a:rPr sz="2050" spc="-40"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a:t>
            </a:r>
            <a:r>
              <a:rPr sz="2050" spc="-45" dirty="0">
                <a:solidFill>
                  <a:srgbClr val="333E4E"/>
                </a:solidFill>
                <a:latin typeface="Calibri" panose="020F0502020204030204"/>
                <a:cs typeface="Calibri" panose="020F0502020204030204"/>
              </a:rPr>
              <a:t> </a:t>
            </a:r>
            <a:r>
              <a:rPr sz="2050" dirty="0">
                <a:solidFill>
                  <a:srgbClr val="333E4E"/>
                </a:solidFill>
                <a:latin typeface="Calibri" panose="020F0502020204030204"/>
                <a:cs typeface="Calibri" panose="020F0502020204030204"/>
              </a:rPr>
              <a:t>sort</a:t>
            </a:r>
            <a:r>
              <a:rPr sz="2050" spc="-45" dirty="0">
                <a:solidFill>
                  <a:srgbClr val="333E4E"/>
                </a:solidFill>
                <a:latin typeface="Calibri" panose="020F0502020204030204"/>
                <a:cs typeface="Calibri" panose="020F0502020204030204"/>
              </a:rPr>
              <a:t> </a:t>
            </a:r>
            <a:r>
              <a:rPr sz="2050" spc="-20" dirty="0">
                <a:solidFill>
                  <a:srgbClr val="333E4E"/>
                </a:solidFill>
                <a:latin typeface="Calibri" panose="020F0502020204030204"/>
                <a:cs typeface="Calibri" panose="020F0502020204030204"/>
              </a:rPr>
              <a:t>-</a:t>
            </a:r>
            <a:r>
              <a:rPr sz="2050" spc="-25" dirty="0">
                <a:solidFill>
                  <a:srgbClr val="333E4E"/>
                </a:solidFill>
                <a:latin typeface="Calibri" panose="020F0502020204030204"/>
                <a:cs typeface="Calibri" panose="020F0502020204030204"/>
              </a:rPr>
              <a:t>u</a:t>
            </a:r>
            <a:r>
              <a:rPr sz="2050" spc="-25" dirty="0">
                <a:latin typeface="Calibri" panose="020F0502020204030204"/>
                <a:cs typeface="Calibri" panose="020F0502020204030204"/>
              </a:rPr>
              <a:t>`</a:t>
            </a:r>
            <a:endParaRPr sz="2050">
              <a:latin typeface="Calibri" panose="020F0502020204030204"/>
              <a:cs typeface="Calibri" panose="020F0502020204030204"/>
            </a:endParaRPr>
          </a:p>
        </p:txBody>
      </p:sp>
      <p:sp>
        <p:nvSpPr>
          <p:cNvPr id="5" name="object 5"/>
          <p:cNvSpPr txBox="1"/>
          <p:nvPr/>
        </p:nvSpPr>
        <p:spPr>
          <a:xfrm>
            <a:off x="916825" y="3658206"/>
            <a:ext cx="10076180" cy="3101975"/>
          </a:xfrm>
          <a:prstGeom prst="rect">
            <a:avLst/>
          </a:prstGeom>
        </p:spPr>
        <p:txBody>
          <a:bodyPr vert="horz" wrap="square" lIns="0" tIns="33020" rIns="0" bIns="0" rtlCol="0">
            <a:spAutoFit/>
          </a:bodyPr>
          <a:lstStyle/>
          <a:p>
            <a:pPr marL="642620">
              <a:lnSpc>
                <a:spcPct val="100000"/>
              </a:lnSpc>
              <a:spcBef>
                <a:spcPts val="260"/>
              </a:spcBef>
            </a:pPr>
            <a:r>
              <a:rPr sz="2050" spc="-20" dirty="0">
                <a:latin typeface="Calibri" panose="020F0502020204030204"/>
                <a:cs typeface="Calibri" panose="020F0502020204030204"/>
              </a:rPr>
              <a:t>extracts</a:t>
            </a:r>
            <a:r>
              <a:rPr sz="2050" spc="-75" dirty="0">
                <a:latin typeface="Calibri" panose="020F0502020204030204"/>
                <a:cs typeface="Calibri" panose="020F0502020204030204"/>
              </a:rPr>
              <a:t> </a:t>
            </a:r>
            <a:r>
              <a:rPr sz="2050" dirty="0">
                <a:latin typeface="Calibri" panose="020F0502020204030204"/>
                <a:cs typeface="Calibri" panose="020F0502020204030204"/>
              </a:rPr>
              <a:t>unique</a:t>
            </a:r>
            <a:r>
              <a:rPr sz="2050" spc="-50" dirty="0">
                <a:latin typeface="Calibri" panose="020F0502020204030204"/>
                <a:cs typeface="Calibri" panose="020F0502020204030204"/>
              </a:rPr>
              <a:t> </a:t>
            </a:r>
            <a:r>
              <a:rPr sz="2050" dirty="0">
                <a:latin typeface="Calibri" panose="020F0502020204030204"/>
                <a:cs typeface="Calibri" panose="020F0502020204030204"/>
              </a:rPr>
              <a:t>gene</a:t>
            </a:r>
            <a:r>
              <a:rPr sz="2050" spc="-60" dirty="0">
                <a:latin typeface="Calibri" panose="020F0502020204030204"/>
                <a:cs typeface="Calibri" panose="020F0502020204030204"/>
              </a:rPr>
              <a:t> </a:t>
            </a:r>
            <a:r>
              <a:rPr sz="2050" dirty="0">
                <a:latin typeface="Calibri" panose="020F0502020204030204"/>
                <a:cs typeface="Calibri" panose="020F0502020204030204"/>
              </a:rPr>
              <a:t>IDs</a:t>
            </a:r>
            <a:r>
              <a:rPr sz="2050" spc="-70" dirty="0">
                <a:latin typeface="Calibri" panose="020F0502020204030204"/>
                <a:cs typeface="Calibri" panose="020F0502020204030204"/>
              </a:rPr>
              <a:t> </a:t>
            </a:r>
            <a:r>
              <a:rPr sz="2050" dirty="0">
                <a:latin typeface="Calibri" panose="020F0502020204030204"/>
                <a:cs typeface="Calibri" panose="020F0502020204030204"/>
              </a:rPr>
              <a:t>from</a:t>
            </a:r>
            <a:r>
              <a:rPr sz="2050" spc="-55" dirty="0">
                <a:latin typeface="Calibri" panose="020F0502020204030204"/>
                <a:cs typeface="Calibri" panose="020F0502020204030204"/>
              </a:rPr>
              <a:t> </a:t>
            </a:r>
            <a:r>
              <a:rPr sz="2050" dirty="0">
                <a:latin typeface="Calibri" panose="020F0502020204030204"/>
                <a:cs typeface="Calibri" panose="020F0502020204030204"/>
              </a:rPr>
              <a:t>the</a:t>
            </a:r>
            <a:r>
              <a:rPr sz="2050" spc="-55" dirty="0">
                <a:latin typeface="Calibri" panose="020F0502020204030204"/>
                <a:cs typeface="Calibri" panose="020F0502020204030204"/>
              </a:rPr>
              <a:t> </a:t>
            </a:r>
            <a:r>
              <a:rPr sz="2050" spc="-10" dirty="0">
                <a:latin typeface="Calibri" panose="020F0502020204030204"/>
                <a:cs typeface="Calibri" panose="020F0502020204030204"/>
              </a:rPr>
              <a:t>entire</a:t>
            </a:r>
            <a:r>
              <a:rPr sz="2050" spc="-50" dirty="0">
                <a:latin typeface="Calibri" panose="020F0502020204030204"/>
                <a:cs typeface="Calibri" panose="020F0502020204030204"/>
              </a:rPr>
              <a:t> </a:t>
            </a:r>
            <a:r>
              <a:rPr sz="2050" dirty="0">
                <a:latin typeface="Calibri" panose="020F0502020204030204"/>
                <a:cs typeface="Calibri" panose="020F0502020204030204"/>
              </a:rPr>
              <a:t>GTF</a:t>
            </a:r>
            <a:r>
              <a:rPr sz="2050" spc="-55" dirty="0">
                <a:latin typeface="Calibri" panose="020F0502020204030204"/>
                <a:cs typeface="Calibri" panose="020F0502020204030204"/>
              </a:rPr>
              <a:t> </a:t>
            </a:r>
            <a:r>
              <a:rPr sz="2050" spc="-10" dirty="0">
                <a:latin typeface="Calibri" panose="020F0502020204030204"/>
                <a:cs typeface="Calibri" panose="020F0502020204030204"/>
              </a:rPr>
              <a:t>annotation</a:t>
            </a:r>
            <a:endParaRPr sz="2050">
              <a:latin typeface="Calibri" panose="020F0502020204030204"/>
              <a:cs typeface="Calibri" panose="020F0502020204030204"/>
            </a:endParaRPr>
          </a:p>
          <a:p>
            <a:pPr marL="643255" indent="-210185">
              <a:lnSpc>
                <a:spcPct val="100000"/>
              </a:lnSpc>
              <a:spcBef>
                <a:spcPts val="165"/>
              </a:spcBef>
              <a:buFont typeface="Arial MT"/>
              <a:buChar char="•"/>
              <a:tabLst>
                <a:tab pos="643255" algn="l"/>
              </a:tabLst>
            </a:pPr>
            <a:r>
              <a:rPr sz="2050" dirty="0">
                <a:latin typeface="Calibri" panose="020F0502020204030204"/>
                <a:cs typeface="Calibri" panose="020F0502020204030204"/>
              </a:rPr>
              <a:t>On</a:t>
            </a:r>
            <a:r>
              <a:rPr sz="2050" spc="-65" dirty="0">
                <a:latin typeface="Calibri" panose="020F0502020204030204"/>
                <a:cs typeface="Calibri" panose="020F0502020204030204"/>
              </a:rPr>
              <a:t> </a:t>
            </a:r>
            <a:r>
              <a:rPr sz="2050" spc="-10" dirty="0">
                <a:latin typeface="Calibri" panose="020F0502020204030204"/>
                <a:cs typeface="Calibri" panose="020F0502020204030204"/>
              </a:rPr>
              <a:t>Excel,</a:t>
            </a:r>
            <a:r>
              <a:rPr sz="2050" spc="-70" dirty="0">
                <a:latin typeface="Calibri" panose="020F0502020204030204"/>
                <a:cs typeface="Calibri" panose="020F0502020204030204"/>
              </a:rPr>
              <a:t> </a:t>
            </a:r>
            <a:r>
              <a:rPr sz="2050" dirty="0">
                <a:latin typeface="Calibri" panose="020F0502020204030204"/>
                <a:cs typeface="Calibri" panose="020F0502020204030204"/>
              </a:rPr>
              <a:t>you</a:t>
            </a:r>
            <a:r>
              <a:rPr sz="2050" spc="-75" dirty="0">
                <a:latin typeface="Calibri" panose="020F0502020204030204"/>
                <a:cs typeface="Calibri" panose="020F0502020204030204"/>
              </a:rPr>
              <a:t> </a:t>
            </a:r>
            <a:r>
              <a:rPr sz="2050" dirty="0">
                <a:latin typeface="Calibri" panose="020F0502020204030204"/>
                <a:cs typeface="Calibri" panose="020F0502020204030204"/>
              </a:rPr>
              <a:t>may</a:t>
            </a:r>
            <a:r>
              <a:rPr sz="2050" spc="-70" dirty="0">
                <a:latin typeface="Calibri" panose="020F0502020204030204"/>
                <a:cs typeface="Calibri" panose="020F0502020204030204"/>
              </a:rPr>
              <a:t> </a:t>
            </a:r>
            <a:r>
              <a:rPr sz="2050" dirty="0">
                <a:latin typeface="Calibri" panose="020F0502020204030204"/>
                <a:cs typeface="Calibri" panose="020F0502020204030204"/>
              </a:rPr>
              <a:t>need</a:t>
            </a:r>
            <a:r>
              <a:rPr sz="2050" spc="-60" dirty="0">
                <a:latin typeface="Calibri" panose="020F0502020204030204"/>
                <a:cs typeface="Calibri" panose="020F0502020204030204"/>
              </a:rPr>
              <a:t> </a:t>
            </a:r>
            <a:r>
              <a:rPr sz="2050" dirty="0">
                <a:latin typeface="Calibri" panose="020F0502020204030204"/>
                <a:cs typeface="Calibri" panose="020F0502020204030204"/>
              </a:rPr>
              <a:t>many</a:t>
            </a:r>
            <a:r>
              <a:rPr sz="2050" spc="-70" dirty="0">
                <a:latin typeface="Calibri" panose="020F0502020204030204"/>
                <a:cs typeface="Calibri" panose="020F0502020204030204"/>
              </a:rPr>
              <a:t> </a:t>
            </a:r>
            <a:r>
              <a:rPr sz="2050" dirty="0">
                <a:latin typeface="Calibri" panose="020F0502020204030204"/>
                <a:cs typeface="Calibri" panose="020F0502020204030204"/>
              </a:rPr>
              <a:t>clicks</a:t>
            </a:r>
            <a:r>
              <a:rPr sz="2050" spc="-70" dirty="0">
                <a:latin typeface="Calibri" panose="020F0502020204030204"/>
                <a:cs typeface="Calibri" panose="020F0502020204030204"/>
              </a:rPr>
              <a:t> </a:t>
            </a:r>
            <a:r>
              <a:rPr sz="2050" dirty="0">
                <a:latin typeface="Calibri" panose="020F0502020204030204"/>
                <a:cs typeface="Calibri" panose="020F0502020204030204"/>
              </a:rPr>
              <a:t>and</a:t>
            </a:r>
            <a:r>
              <a:rPr sz="2050" spc="-70" dirty="0">
                <a:latin typeface="Calibri" panose="020F0502020204030204"/>
                <a:cs typeface="Calibri" panose="020F0502020204030204"/>
              </a:rPr>
              <a:t> </a:t>
            </a:r>
            <a:r>
              <a:rPr sz="2050" spc="-20" dirty="0">
                <a:latin typeface="Calibri" panose="020F0502020204030204"/>
                <a:cs typeface="Calibri" panose="020F0502020204030204"/>
              </a:rPr>
              <a:t>“save</a:t>
            </a:r>
            <a:r>
              <a:rPr sz="2050" spc="-70" dirty="0">
                <a:latin typeface="Calibri" panose="020F0502020204030204"/>
                <a:cs typeface="Calibri" panose="020F0502020204030204"/>
              </a:rPr>
              <a:t> </a:t>
            </a:r>
            <a:r>
              <a:rPr sz="2050" dirty="0">
                <a:latin typeface="Calibri" panose="020F0502020204030204"/>
                <a:cs typeface="Calibri" panose="020F0502020204030204"/>
              </a:rPr>
              <a:t>as"</a:t>
            </a:r>
            <a:r>
              <a:rPr sz="2050" spc="-70" dirty="0">
                <a:latin typeface="Calibri" panose="020F0502020204030204"/>
                <a:cs typeface="Calibri" panose="020F0502020204030204"/>
              </a:rPr>
              <a:t> </a:t>
            </a:r>
            <a:r>
              <a:rPr sz="2050" dirty="0">
                <a:latin typeface="Calibri" panose="020F0502020204030204"/>
                <a:cs typeface="Calibri" panose="020F0502020204030204"/>
              </a:rPr>
              <a:t>and</a:t>
            </a:r>
            <a:r>
              <a:rPr sz="2050" spc="-70" dirty="0">
                <a:latin typeface="Calibri" panose="020F0502020204030204"/>
                <a:cs typeface="Calibri" panose="020F0502020204030204"/>
              </a:rPr>
              <a:t> </a:t>
            </a:r>
            <a:r>
              <a:rPr sz="2050" dirty="0">
                <a:latin typeface="Calibri" panose="020F0502020204030204"/>
                <a:cs typeface="Calibri" panose="020F0502020204030204"/>
              </a:rPr>
              <a:t>open</a:t>
            </a:r>
            <a:r>
              <a:rPr sz="2050" spc="-65" dirty="0">
                <a:latin typeface="Calibri" panose="020F0502020204030204"/>
                <a:cs typeface="Calibri" panose="020F0502020204030204"/>
              </a:rPr>
              <a:t> </a:t>
            </a:r>
            <a:r>
              <a:rPr sz="2050" dirty="0">
                <a:latin typeface="Calibri" panose="020F0502020204030204"/>
                <a:cs typeface="Calibri" panose="020F0502020204030204"/>
              </a:rPr>
              <a:t>for</a:t>
            </a:r>
            <a:r>
              <a:rPr sz="2050" spc="-65" dirty="0">
                <a:latin typeface="Calibri" panose="020F0502020204030204"/>
                <a:cs typeface="Calibri" panose="020F0502020204030204"/>
              </a:rPr>
              <a:t> </a:t>
            </a:r>
            <a:r>
              <a:rPr sz="2050" dirty="0">
                <a:latin typeface="Calibri" panose="020F0502020204030204"/>
                <a:cs typeface="Calibri" panose="020F0502020204030204"/>
              </a:rPr>
              <a:t>the</a:t>
            </a:r>
            <a:r>
              <a:rPr sz="2050" spc="-70" dirty="0">
                <a:latin typeface="Calibri" panose="020F0502020204030204"/>
                <a:cs typeface="Calibri" panose="020F0502020204030204"/>
              </a:rPr>
              <a:t> </a:t>
            </a:r>
            <a:r>
              <a:rPr sz="2050" dirty="0">
                <a:latin typeface="Calibri" panose="020F0502020204030204"/>
                <a:cs typeface="Calibri" panose="020F0502020204030204"/>
              </a:rPr>
              <a:t>same</a:t>
            </a:r>
            <a:r>
              <a:rPr sz="2050" spc="-65" dirty="0">
                <a:latin typeface="Calibri" panose="020F0502020204030204"/>
                <a:cs typeface="Calibri" panose="020F0502020204030204"/>
              </a:rPr>
              <a:t> </a:t>
            </a:r>
            <a:r>
              <a:rPr sz="2050" spc="-10" dirty="0">
                <a:latin typeface="Calibri" panose="020F0502020204030204"/>
                <a:cs typeface="Calibri" panose="020F0502020204030204"/>
              </a:rPr>
              <a:t>action</a:t>
            </a:r>
            <a:endParaRPr sz="2050">
              <a:latin typeface="Calibri" panose="020F0502020204030204"/>
              <a:cs typeface="Calibri" panose="020F0502020204030204"/>
            </a:endParaRPr>
          </a:p>
          <a:p>
            <a:pPr marL="220980" indent="-208280">
              <a:lnSpc>
                <a:spcPct val="100000"/>
              </a:lnSpc>
              <a:spcBef>
                <a:spcPts val="580"/>
              </a:spcBef>
              <a:buFont typeface="Arial MT"/>
              <a:buChar char="•"/>
              <a:tabLst>
                <a:tab pos="220345" algn="l"/>
              </a:tabLst>
            </a:pPr>
            <a:r>
              <a:rPr sz="2350" dirty="0">
                <a:latin typeface="Calibri" panose="020F0502020204030204"/>
                <a:cs typeface="Calibri" panose="020F0502020204030204"/>
              </a:rPr>
              <a:t>Less</a:t>
            </a:r>
            <a:r>
              <a:rPr sz="2350" spc="-55" dirty="0">
                <a:latin typeface="Calibri" panose="020F0502020204030204"/>
                <a:cs typeface="Calibri" panose="020F0502020204030204"/>
              </a:rPr>
              <a:t> </a:t>
            </a:r>
            <a:r>
              <a:rPr sz="2350" dirty="0">
                <a:latin typeface="Calibri" panose="020F0502020204030204"/>
                <a:cs typeface="Calibri" panose="020F0502020204030204"/>
              </a:rPr>
              <a:t>versatile</a:t>
            </a:r>
            <a:r>
              <a:rPr sz="2350" spc="-45" dirty="0">
                <a:latin typeface="Calibri" panose="020F0502020204030204"/>
                <a:cs typeface="Calibri" panose="020F0502020204030204"/>
              </a:rPr>
              <a:t> </a:t>
            </a:r>
            <a:r>
              <a:rPr sz="2350" dirty="0">
                <a:latin typeface="Calibri" panose="020F0502020204030204"/>
                <a:cs typeface="Calibri" panose="020F0502020204030204"/>
              </a:rPr>
              <a:t>processing</a:t>
            </a:r>
            <a:r>
              <a:rPr sz="2350" spc="-45" dirty="0">
                <a:latin typeface="Calibri" panose="020F0502020204030204"/>
                <a:cs typeface="Calibri" panose="020F0502020204030204"/>
              </a:rPr>
              <a:t> </a:t>
            </a:r>
            <a:r>
              <a:rPr sz="2350" spc="-10" dirty="0">
                <a:latin typeface="Calibri" panose="020F0502020204030204"/>
                <a:cs typeface="Calibri" panose="020F0502020204030204"/>
              </a:rPr>
              <a:t>functions</a:t>
            </a:r>
            <a:endParaRPr sz="2350">
              <a:latin typeface="Calibri" panose="020F0502020204030204"/>
              <a:cs typeface="Calibri" panose="020F0502020204030204"/>
            </a:endParaRPr>
          </a:p>
          <a:p>
            <a:pPr marL="220980" indent="-208280">
              <a:lnSpc>
                <a:spcPct val="100000"/>
              </a:lnSpc>
              <a:spcBef>
                <a:spcPts val="590"/>
              </a:spcBef>
              <a:buFont typeface="Arial MT"/>
              <a:buChar char="•"/>
              <a:tabLst>
                <a:tab pos="220345" algn="l"/>
              </a:tabLst>
            </a:pPr>
            <a:r>
              <a:rPr sz="2350" b="1" dirty="0">
                <a:solidFill>
                  <a:srgbClr val="BF0000"/>
                </a:solidFill>
                <a:latin typeface="Calibri" panose="020F0502020204030204"/>
                <a:cs typeface="Calibri" panose="020F0502020204030204"/>
              </a:rPr>
              <a:t>May</a:t>
            </a:r>
            <a:r>
              <a:rPr sz="2350" b="1" spc="-1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inadvertently</a:t>
            </a:r>
            <a:r>
              <a:rPr sz="2350" b="1" spc="-10"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have</a:t>
            </a:r>
            <a:r>
              <a:rPr sz="2350" b="1" spc="-1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data</a:t>
            </a:r>
            <a:r>
              <a:rPr sz="2350" b="1" spc="-5" dirty="0">
                <a:solidFill>
                  <a:srgbClr val="BF0000"/>
                </a:solidFill>
                <a:latin typeface="Calibri" panose="020F0502020204030204"/>
                <a:cs typeface="Calibri" panose="020F0502020204030204"/>
              </a:rPr>
              <a:t> </a:t>
            </a:r>
            <a:r>
              <a:rPr sz="2350" b="1" dirty="0">
                <a:solidFill>
                  <a:srgbClr val="BF0000"/>
                </a:solidFill>
                <a:latin typeface="Calibri" panose="020F0502020204030204"/>
                <a:cs typeface="Calibri" panose="020F0502020204030204"/>
              </a:rPr>
              <a:t>changed</a:t>
            </a:r>
            <a:r>
              <a:rPr sz="2350" b="1" spc="-5" dirty="0">
                <a:solidFill>
                  <a:srgbClr val="BF0000"/>
                </a:solidFill>
                <a:latin typeface="Calibri" panose="020F0502020204030204"/>
                <a:cs typeface="Calibri" panose="020F0502020204030204"/>
              </a:rPr>
              <a:t> </a:t>
            </a:r>
            <a:r>
              <a:rPr sz="2350" dirty="0">
                <a:latin typeface="Calibri" panose="020F0502020204030204"/>
                <a:cs typeface="Calibri" panose="020F0502020204030204"/>
              </a:rPr>
              <a:t>automatically by</a:t>
            </a:r>
            <a:r>
              <a:rPr sz="2350" spc="-15" dirty="0">
                <a:latin typeface="Calibri" panose="020F0502020204030204"/>
                <a:cs typeface="Calibri" panose="020F0502020204030204"/>
              </a:rPr>
              <a:t> </a:t>
            </a:r>
            <a:r>
              <a:rPr sz="2350" dirty="0">
                <a:latin typeface="Calibri" panose="020F0502020204030204"/>
                <a:cs typeface="Calibri" panose="020F0502020204030204"/>
              </a:rPr>
              <a:t>Excel</a:t>
            </a:r>
            <a:r>
              <a:rPr sz="2350" spc="-15" dirty="0">
                <a:latin typeface="Calibri" panose="020F0502020204030204"/>
                <a:cs typeface="Calibri" panose="020F0502020204030204"/>
              </a:rPr>
              <a:t> </a:t>
            </a:r>
            <a:r>
              <a:rPr sz="2350" spc="-10" dirty="0">
                <a:latin typeface="Calibri" panose="020F0502020204030204"/>
                <a:cs typeface="Calibri" panose="020F0502020204030204"/>
              </a:rPr>
              <a:t>formatting</a:t>
            </a:r>
            <a:endParaRPr sz="2350">
              <a:latin typeface="Calibri" panose="020F0502020204030204"/>
              <a:cs typeface="Calibri" panose="020F0502020204030204"/>
            </a:endParaRPr>
          </a:p>
          <a:p>
            <a:pPr marL="643255" lvl="1" indent="-210185">
              <a:lnSpc>
                <a:spcPts val="2330"/>
              </a:lnSpc>
              <a:spcBef>
                <a:spcPts val="170"/>
              </a:spcBef>
              <a:buFont typeface="Arial MT"/>
              <a:buChar char="•"/>
              <a:tabLst>
                <a:tab pos="643255" algn="l"/>
              </a:tabLst>
            </a:pPr>
            <a:r>
              <a:rPr sz="2050" dirty="0">
                <a:latin typeface="Calibri" panose="020F0502020204030204"/>
                <a:cs typeface="Calibri" panose="020F0502020204030204"/>
              </a:rPr>
              <a:t>e.g.</a:t>
            </a:r>
            <a:r>
              <a:rPr sz="2050" spc="-60" dirty="0">
                <a:latin typeface="Calibri" panose="020F0502020204030204"/>
                <a:cs typeface="Calibri" panose="020F0502020204030204"/>
              </a:rPr>
              <a:t> </a:t>
            </a:r>
            <a:r>
              <a:rPr sz="2050" spc="-20" dirty="0">
                <a:latin typeface="Calibri" panose="020F0502020204030204"/>
                <a:cs typeface="Calibri" panose="020F0502020204030204"/>
              </a:rPr>
              <a:t>“gene</a:t>
            </a:r>
            <a:r>
              <a:rPr sz="2050" spc="-50" dirty="0">
                <a:latin typeface="Calibri" panose="020F0502020204030204"/>
                <a:cs typeface="Calibri" panose="020F0502020204030204"/>
              </a:rPr>
              <a:t> </a:t>
            </a:r>
            <a:r>
              <a:rPr sz="2050" spc="-10" dirty="0">
                <a:latin typeface="Calibri" panose="020F0502020204030204"/>
                <a:cs typeface="Calibri" panose="020F0502020204030204"/>
              </a:rPr>
              <a:t>symbols</a:t>
            </a:r>
            <a:r>
              <a:rPr sz="2050" spc="-70" dirty="0">
                <a:latin typeface="Calibri" panose="020F0502020204030204"/>
                <a:cs typeface="Calibri" panose="020F0502020204030204"/>
              </a:rPr>
              <a:t> </a:t>
            </a:r>
            <a:r>
              <a:rPr sz="2050" dirty="0">
                <a:latin typeface="Calibri" panose="020F0502020204030204"/>
                <a:cs typeface="Calibri" panose="020F0502020204030204"/>
              </a:rPr>
              <a:t>such</a:t>
            </a:r>
            <a:r>
              <a:rPr sz="2050" spc="-60" dirty="0">
                <a:latin typeface="Calibri" panose="020F0502020204030204"/>
                <a:cs typeface="Calibri" panose="020F0502020204030204"/>
              </a:rPr>
              <a:t> </a:t>
            </a:r>
            <a:r>
              <a:rPr sz="2050" dirty="0">
                <a:latin typeface="Calibri" panose="020F0502020204030204"/>
                <a:cs typeface="Calibri" panose="020F0502020204030204"/>
              </a:rPr>
              <a:t>as</a:t>
            </a:r>
            <a:r>
              <a:rPr sz="2050" spc="-45" dirty="0">
                <a:latin typeface="Calibri" panose="020F0502020204030204"/>
                <a:cs typeface="Calibri" panose="020F0502020204030204"/>
              </a:rPr>
              <a:t> </a:t>
            </a:r>
            <a:r>
              <a:rPr sz="2050" i="1" dirty="0">
                <a:latin typeface="Calibri" panose="020F0502020204030204"/>
                <a:cs typeface="Calibri" panose="020F0502020204030204"/>
              </a:rPr>
              <a:t>SEPT2</a:t>
            </a:r>
            <a:r>
              <a:rPr sz="2050" i="1" spc="-60" dirty="0">
                <a:latin typeface="Calibri" panose="020F0502020204030204"/>
                <a:cs typeface="Calibri" panose="020F0502020204030204"/>
              </a:rPr>
              <a:t> </a:t>
            </a:r>
            <a:r>
              <a:rPr sz="2050" dirty="0">
                <a:latin typeface="Calibri" panose="020F0502020204030204"/>
                <a:cs typeface="Calibri" panose="020F0502020204030204"/>
              </a:rPr>
              <a:t>(Septin</a:t>
            </a:r>
            <a:r>
              <a:rPr sz="2050" spc="-60" dirty="0">
                <a:latin typeface="Calibri" panose="020F0502020204030204"/>
                <a:cs typeface="Calibri" panose="020F0502020204030204"/>
              </a:rPr>
              <a:t> </a:t>
            </a:r>
            <a:r>
              <a:rPr sz="2050" dirty="0">
                <a:latin typeface="Calibri" panose="020F0502020204030204"/>
                <a:cs typeface="Calibri" panose="020F0502020204030204"/>
              </a:rPr>
              <a:t>2)</a:t>
            </a:r>
            <a:r>
              <a:rPr sz="2050" spc="-50" dirty="0">
                <a:latin typeface="Calibri" panose="020F0502020204030204"/>
                <a:cs typeface="Calibri" panose="020F0502020204030204"/>
              </a:rPr>
              <a:t> </a:t>
            </a:r>
            <a:r>
              <a:rPr sz="2050" spc="-25" dirty="0">
                <a:latin typeface="Calibri" panose="020F0502020204030204"/>
                <a:cs typeface="Calibri" panose="020F0502020204030204"/>
              </a:rPr>
              <a:t>and</a:t>
            </a:r>
            <a:endParaRPr sz="2050">
              <a:latin typeface="Calibri" panose="020F0502020204030204"/>
              <a:cs typeface="Calibri" panose="020F0502020204030204"/>
            </a:endParaRPr>
          </a:p>
          <a:p>
            <a:pPr marL="642620">
              <a:lnSpc>
                <a:spcPts val="2200"/>
              </a:lnSpc>
            </a:pPr>
            <a:r>
              <a:rPr sz="2050" i="1" spc="-10" dirty="0">
                <a:latin typeface="Calibri" panose="020F0502020204030204"/>
                <a:cs typeface="Calibri" panose="020F0502020204030204"/>
              </a:rPr>
              <a:t>MARCH1</a:t>
            </a:r>
            <a:r>
              <a:rPr sz="2050" i="1" spc="-70" dirty="0">
                <a:latin typeface="Calibri" panose="020F0502020204030204"/>
                <a:cs typeface="Calibri" panose="020F0502020204030204"/>
              </a:rPr>
              <a:t> </a:t>
            </a:r>
            <a:r>
              <a:rPr sz="2050" spc="-25" dirty="0">
                <a:latin typeface="Calibri" panose="020F0502020204030204"/>
                <a:cs typeface="Calibri" panose="020F0502020204030204"/>
              </a:rPr>
              <a:t>[Membrane-</a:t>
            </a:r>
            <a:r>
              <a:rPr sz="2050" spc="-10" dirty="0">
                <a:latin typeface="Calibri" panose="020F0502020204030204"/>
                <a:cs typeface="Calibri" panose="020F0502020204030204"/>
              </a:rPr>
              <a:t>Associated</a:t>
            </a:r>
            <a:r>
              <a:rPr sz="2050" spc="-65" dirty="0">
                <a:latin typeface="Calibri" panose="020F0502020204030204"/>
                <a:cs typeface="Calibri" panose="020F0502020204030204"/>
              </a:rPr>
              <a:t> </a:t>
            </a:r>
            <a:r>
              <a:rPr sz="2050" dirty="0">
                <a:latin typeface="Calibri" panose="020F0502020204030204"/>
                <a:cs typeface="Calibri" panose="020F0502020204030204"/>
              </a:rPr>
              <a:t>Ring</a:t>
            </a:r>
            <a:r>
              <a:rPr sz="2050" spc="-60" dirty="0">
                <a:latin typeface="Calibri" panose="020F0502020204030204"/>
                <a:cs typeface="Calibri" panose="020F0502020204030204"/>
              </a:rPr>
              <a:t> </a:t>
            </a:r>
            <a:r>
              <a:rPr sz="2050" dirty="0">
                <a:latin typeface="Calibri" panose="020F0502020204030204"/>
                <a:cs typeface="Calibri" panose="020F0502020204030204"/>
              </a:rPr>
              <a:t>Finger</a:t>
            </a:r>
            <a:r>
              <a:rPr sz="2050" spc="-70" dirty="0">
                <a:latin typeface="Calibri" panose="020F0502020204030204"/>
                <a:cs typeface="Calibri" panose="020F0502020204030204"/>
              </a:rPr>
              <a:t> </a:t>
            </a:r>
            <a:r>
              <a:rPr sz="2050" dirty="0">
                <a:latin typeface="Calibri" panose="020F0502020204030204"/>
                <a:cs typeface="Calibri" panose="020F0502020204030204"/>
              </a:rPr>
              <a:t>(C3HC4)</a:t>
            </a:r>
            <a:r>
              <a:rPr sz="2050" spc="-55" dirty="0">
                <a:latin typeface="Calibri" panose="020F0502020204030204"/>
                <a:cs typeface="Calibri" panose="020F0502020204030204"/>
              </a:rPr>
              <a:t> </a:t>
            </a:r>
            <a:r>
              <a:rPr sz="2050" spc="-25" dirty="0">
                <a:latin typeface="Calibri" panose="020F0502020204030204"/>
                <a:cs typeface="Calibri" panose="020F0502020204030204"/>
              </a:rPr>
              <a:t>1,</a:t>
            </a:r>
            <a:endParaRPr sz="2050">
              <a:latin typeface="Calibri" panose="020F0502020204030204"/>
              <a:cs typeface="Calibri" panose="020F0502020204030204"/>
            </a:endParaRPr>
          </a:p>
          <a:p>
            <a:pPr marL="642620" marR="5026660">
              <a:lnSpc>
                <a:spcPts val="2190"/>
              </a:lnSpc>
              <a:spcBef>
                <a:spcPts val="165"/>
              </a:spcBef>
            </a:pPr>
            <a:r>
              <a:rPr sz="2050" dirty="0">
                <a:latin typeface="Calibri" panose="020F0502020204030204"/>
                <a:cs typeface="Calibri" panose="020F0502020204030204"/>
              </a:rPr>
              <a:t>E3</a:t>
            </a:r>
            <a:r>
              <a:rPr sz="2050" spc="-65" dirty="0">
                <a:latin typeface="Calibri" panose="020F0502020204030204"/>
                <a:cs typeface="Calibri" panose="020F0502020204030204"/>
              </a:rPr>
              <a:t> </a:t>
            </a:r>
            <a:r>
              <a:rPr sz="2050" spc="-10" dirty="0">
                <a:latin typeface="Calibri" panose="020F0502020204030204"/>
                <a:cs typeface="Calibri" panose="020F0502020204030204"/>
              </a:rPr>
              <a:t>Ubiquitin</a:t>
            </a:r>
            <a:r>
              <a:rPr sz="2050" spc="-65" dirty="0">
                <a:latin typeface="Calibri" panose="020F0502020204030204"/>
                <a:cs typeface="Calibri" panose="020F0502020204030204"/>
              </a:rPr>
              <a:t> </a:t>
            </a:r>
            <a:r>
              <a:rPr sz="2050" spc="-10" dirty="0">
                <a:latin typeface="Calibri" panose="020F0502020204030204"/>
                <a:cs typeface="Calibri" panose="020F0502020204030204"/>
              </a:rPr>
              <a:t>Protein</a:t>
            </a:r>
            <a:r>
              <a:rPr sz="2050" spc="-70" dirty="0">
                <a:latin typeface="Calibri" panose="020F0502020204030204"/>
                <a:cs typeface="Calibri" panose="020F0502020204030204"/>
              </a:rPr>
              <a:t> </a:t>
            </a:r>
            <a:r>
              <a:rPr sz="2050" spc="-10" dirty="0">
                <a:latin typeface="Calibri" panose="020F0502020204030204"/>
                <a:cs typeface="Calibri" panose="020F0502020204030204"/>
              </a:rPr>
              <a:t>Ligase]</a:t>
            </a:r>
            <a:r>
              <a:rPr sz="2050" spc="-60" dirty="0">
                <a:latin typeface="Calibri" panose="020F0502020204030204"/>
                <a:cs typeface="Calibri" panose="020F0502020204030204"/>
              </a:rPr>
              <a:t> </a:t>
            </a:r>
            <a:r>
              <a:rPr sz="2050" dirty="0">
                <a:latin typeface="Calibri" panose="020F0502020204030204"/>
                <a:cs typeface="Calibri" panose="020F0502020204030204"/>
              </a:rPr>
              <a:t>are</a:t>
            </a:r>
            <a:r>
              <a:rPr sz="2050" spc="-60" dirty="0">
                <a:latin typeface="Calibri" panose="020F0502020204030204"/>
                <a:cs typeface="Calibri" panose="020F0502020204030204"/>
              </a:rPr>
              <a:t> </a:t>
            </a:r>
            <a:r>
              <a:rPr sz="2050" spc="-10" dirty="0">
                <a:latin typeface="Calibri" panose="020F0502020204030204"/>
                <a:cs typeface="Calibri" panose="020F0502020204030204"/>
              </a:rPr>
              <a:t>converted </a:t>
            </a:r>
            <a:r>
              <a:rPr sz="2050" dirty="0">
                <a:latin typeface="Calibri" panose="020F0502020204030204"/>
                <a:cs typeface="Calibri" panose="020F0502020204030204"/>
              </a:rPr>
              <a:t>by</a:t>
            </a:r>
            <a:r>
              <a:rPr sz="2050" spc="-55" dirty="0">
                <a:latin typeface="Calibri" panose="020F0502020204030204"/>
                <a:cs typeface="Calibri" panose="020F0502020204030204"/>
              </a:rPr>
              <a:t> </a:t>
            </a:r>
            <a:r>
              <a:rPr sz="2050" spc="-10" dirty="0">
                <a:latin typeface="Calibri" panose="020F0502020204030204"/>
                <a:cs typeface="Calibri" panose="020F0502020204030204"/>
              </a:rPr>
              <a:t>default</a:t>
            </a:r>
            <a:r>
              <a:rPr sz="2050" spc="-50" dirty="0">
                <a:latin typeface="Calibri" panose="020F0502020204030204"/>
                <a:cs typeface="Calibri" panose="020F0502020204030204"/>
              </a:rPr>
              <a:t> </a:t>
            </a:r>
            <a:r>
              <a:rPr sz="2050" dirty="0">
                <a:latin typeface="Calibri" panose="020F0502020204030204"/>
                <a:cs typeface="Calibri" panose="020F0502020204030204"/>
              </a:rPr>
              <a:t>to</a:t>
            </a:r>
            <a:r>
              <a:rPr sz="2050" spc="-45" dirty="0">
                <a:latin typeface="Calibri" panose="020F0502020204030204"/>
                <a:cs typeface="Calibri" panose="020F0502020204030204"/>
              </a:rPr>
              <a:t> </a:t>
            </a:r>
            <a:r>
              <a:rPr sz="2050" spc="-20" dirty="0">
                <a:latin typeface="Calibri" panose="020F0502020204030204"/>
                <a:cs typeface="Calibri" panose="020F0502020204030204"/>
              </a:rPr>
              <a:t>‘2-</a:t>
            </a:r>
            <a:r>
              <a:rPr sz="2050" dirty="0">
                <a:latin typeface="Calibri" panose="020F0502020204030204"/>
                <a:cs typeface="Calibri" panose="020F0502020204030204"/>
              </a:rPr>
              <a:t>Sep’</a:t>
            </a:r>
            <a:r>
              <a:rPr sz="2050" spc="-60" dirty="0">
                <a:latin typeface="Calibri" panose="020F0502020204030204"/>
                <a:cs typeface="Calibri" panose="020F0502020204030204"/>
              </a:rPr>
              <a:t> </a:t>
            </a:r>
            <a:r>
              <a:rPr sz="2050" dirty="0">
                <a:latin typeface="Calibri" panose="020F0502020204030204"/>
                <a:cs typeface="Calibri" panose="020F0502020204030204"/>
              </a:rPr>
              <a:t>and</a:t>
            </a:r>
            <a:r>
              <a:rPr sz="2050" spc="-45" dirty="0">
                <a:latin typeface="Calibri" panose="020F0502020204030204"/>
                <a:cs typeface="Calibri" panose="020F0502020204030204"/>
              </a:rPr>
              <a:t> </a:t>
            </a:r>
            <a:r>
              <a:rPr sz="2050" spc="-20" dirty="0">
                <a:latin typeface="Calibri" panose="020F0502020204030204"/>
                <a:cs typeface="Calibri" panose="020F0502020204030204"/>
              </a:rPr>
              <a:t>‘1-</a:t>
            </a:r>
            <a:r>
              <a:rPr sz="2050" spc="-10" dirty="0">
                <a:latin typeface="Calibri" panose="020F0502020204030204"/>
                <a:cs typeface="Calibri" panose="020F0502020204030204"/>
              </a:rPr>
              <a:t>Mar’”</a:t>
            </a:r>
            <a:endParaRPr sz="2050">
              <a:latin typeface="Calibri" panose="020F0502020204030204"/>
              <a:cs typeface="Calibri" panose="020F0502020204030204"/>
            </a:endParaRPr>
          </a:p>
          <a:p>
            <a:pPr marL="7101205" marR="5080">
              <a:lnSpc>
                <a:spcPts val="1400"/>
              </a:lnSpc>
              <a:spcBef>
                <a:spcPts val="125"/>
              </a:spcBef>
            </a:pPr>
            <a:r>
              <a:rPr sz="1400" u="sng" spc="-10" dirty="0">
                <a:solidFill>
                  <a:srgbClr val="0462C0"/>
                </a:solidFill>
                <a:uFill>
                  <a:solidFill>
                    <a:srgbClr val="0462C0"/>
                  </a:solidFill>
                </a:uFill>
                <a:latin typeface="Calibri" panose="020F0502020204030204"/>
                <a:cs typeface="Calibri" panose="020F0502020204030204"/>
                <a:hlinkClick r:id="rId1"/>
              </a:rPr>
              <a:t>https://genomebiology.biomedcentral.co</a:t>
            </a:r>
            <a:r>
              <a:rPr sz="1400" spc="-10" dirty="0">
                <a:solidFill>
                  <a:srgbClr val="0462C0"/>
                </a:solidFill>
                <a:latin typeface="Calibri" panose="020F0502020204030204"/>
                <a:cs typeface="Calibri" panose="020F0502020204030204"/>
              </a:rPr>
              <a:t> </a:t>
            </a:r>
            <a:r>
              <a:rPr sz="1400" u="sng" spc="-20" dirty="0">
                <a:solidFill>
                  <a:srgbClr val="0462C0"/>
                </a:solidFill>
                <a:uFill>
                  <a:solidFill>
                    <a:srgbClr val="0462C0"/>
                  </a:solidFill>
                </a:uFill>
                <a:latin typeface="Calibri" panose="020F0502020204030204"/>
                <a:cs typeface="Calibri" panose="020F0502020204030204"/>
                <a:hlinkClick r:id="rId1"/>
              </a:rPr>
              <a:t>m/articles/10.1186/s13059-016-1044-</a:t>
            </a:r>
            <a:r>
              <a:rPr sz="1400" u="sng" spc="-50" dirty="0">
                <a:solidFill>
                  <a:srgbClr val="0462C0"/>
                </a:solidFill>
                <a:uFill>
                  <a:solidFill>
                    <a:srgbClr val="0462C0"/>
                  </a:solidFill>
                </a:uFill>
                <a:latin typeface="Calibri" panose="020F0502020204030204"/>
                <a:cs typeface="Calibri" panose="020F0502020204030204"/>
                <a:hlinkClick r:id="rId1"/>
              </a:rPr>
              <a:t>7</a:t>
            </a:r>
            <a:endParaRPr sz="1400">
              <a:latin typeface="Calibri" panose="020F0502020204030204"/>
              <a:cs typeface="Calibri" panose="020F0502020204030204"/>
            </a:endParaRPr>
          </a:p>
        </p:txBody>
      </p:sp>
      <p:grpSp>
        <p:nvGrpSpPr>
          <p:cNvPr id="6" name="object 6"/>
          <p:cNvGrpSpPr/>
          <p:nvPr/>
        </p:nvGrpSpPr>
        <p:grpSpPr>
          <a:xfrm>
            <a:off x="828545" y="1537919"/>
            <a:ext cx="10498455" cy="124460"/>
            <a:chOff x="828545" y="1537919"/>
            <a:chExt cx="10498455" cy="124460"/>
          </a:xfrm>
        </p:grpSpPr>
        <p:sp>
          <p:nvSpPr>
            <p:cNvPr id="7" name="object 7"/>
            <p:cNvSpPr/>
            <p:nvPr/>
          </p:nvSpPr>
          <p:spPr>
            <a:xfrm>
              <a:off x="838085" y="1537919"/>
              <a:ext cx="1876425" cy="96520"/>
            </a:xfrm>
            <a:custGeom>
              <a:avLst/>
              <a:gdLst/>
              <a:ahLst/>
              <a:cxnLst/>
              <a:rect l="l" t="t" r="r" b="b"/>
              <a:pathLst>
                <a:path w="1876425" h="96519">
                  <a:moveTo>
                    <a:pt x="1876310" y="0"/>
                  </a:moveTo>
                  <a:lnTo>
                    <a:pt x="0" y="0"/>
                  </a:lnTo>
                  <a:lnTo>
                    <a:pt x="0" y="96126"/>
                  </a:lnTo>
                  <a:lnTo>
                    <a:pt x="938148" y="96126"/>
                  </a:lnTo>
                  <a:lnTo>
                    <a:pt x="1876310" y="96126"/>
                  </a:lnTo>
                  <a:lnTo>
                    <a:pt x="1876310" y="0"/>
                  </a:lnTo>
                  <a:close/>
                </a:path>
              </a:pathLst>
            </a:custGeom>
            <a:solidFill>
              <a:srgbClr val="EC7C30"/>
            </a:solidFill>
          </p:spPr>
          <p:txBody>
            <a:bodyPr wrap="square" lIns="0" tIns="0" rIns="0" bIns="0" rtlCol="0"/>
            <a:lstStyle/>
            <a:p/>
          </p:txBody>
        </p:sp>
        <p:sp>
          <p:nvSpPr>
            <p:cNvPr id="8" name="object 8"/>
            <p:cNvSpPr/>
            <p:nvPr/>
          </p:nvSpPr>
          <p:spPr>
            <a:xfrm>
              <a:off x="838085" y="1643405"/>
              <a:ext cx="10479405" cy="9525"/>
            </a:xfrm>
            <a:custGeom>
              <a:avLst/>
              <a:gdLst/>
              <a:ahLst/>
              <a:cxnLst/>
              <a:rect l="l" t="t" r="r" b="b"/>
              <a:pathLst>
                <a:path w="10479405" h="9525">
                  <a:moveTo>
                    <a:pt x="0" y="9359"/>
                  </a:moveTo>
                  <a:lnTo>
                    <a:pt x="10479239" y="0"/>
                  </a:lnTo>
                </a:path>
              </a:pathLst>
            </a:custGeom>
            <a:ln w="19079">
              <a:solidFill>
                <a:srgbClr val="CFCDCD"/>
              </a:solidFill>
            </a:ln>
          </p:spPr>
          <p:txBody>
            <a:bodyPr wrap="square" lIns="0" tIns="0" rIns="0" bIns="0" rtlCol="0"/>
            <a:lstStyle/>
            <a:p/>
          </p:txBody>
        </p:sp>
      </p:grpSp>
      <p:pic>
        <p:nvPicPr>
          <p:cNvPr id="9" name="object 9"/>
          <p:cNvPicPr/>
          <p:nvPr/>
        </p:nvPicPr>
        <p:blipFill>
          <a:blip r:embed="rId2" cstate="print"/>
          <a:stretch>
            <a:fillRect/>
          </a:stretch>
        </p:blipFill>
        <p:spPr>
          <a:xfrm>
            <a:off x="7929715" y="5249519"/>
            <a:ext cx="3176282" cy="1043279"/>
          </a:xfrm>
          <a:prstGeom prst="rect">
            <a:avLst/>
          </a:prstGeom>
        </p:spPr>
      </p:pic>
      <p:sp>
        <p:nvSpPr>
          <p:cNvPr id="10" name="object 10"/>
          <p:cNvSpPr txBox="1"/>
          <p:nvPr/>
        </p:nvSpPr>
        <p:spPr>
          <a:xfrm>
            <a:off x="11095825" y="6343459"/>
            <a:ext cx="180340" cy="391795"/>
          </a:xfrm>
          <a:prstGeom prst="rect">
            <a:avLst/>
          </a:prstGeom>
        </p:spPr>
        <p:txBody>
          <a:bodyPr vert="horz" wrap="square" lIns="0" tIns="12700" rIns="0" bIns="0" rtlCol="0">
            <a:spAutoFit/>
          </a:bodyPr>
          <a:lstStyle/>
          <a:p>
            <a:pPr marL="12700">
              <a:lnSpc>
                <a:spcPct val="100000"/>
              </a:lnSpc>
              <a:spcBef>
                <a:spcPts val="100"/>
              </a:spcBef>
            </a:pPr>
            <a:r>
              <a:rPr sz="2400" spc="-50" dirty="0">
                <a:solidFill>
                  <a:srgbClr val="8A8A8A"/>
                </a:solidFill>
                <a:latin typeface="Calibri" panose="020F0502020204030204"/>
                <a:cs typeface="Calibri" panose="020F0502020204030204"/>
              </a:rPr>
              <a:t>9</a:t>
            </a:r>
            <a:endParaRPr sz="2400">
              <a:latin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VS Tableau</a:t>
            </a:r>
            <a:endParaRPr lang="en-IN" dirty="0"/>
          </a:p>
        </p:txBody>
      </p:sp>
      <p:sp>
        <p:nvSpPr>
          <p:cNvPr id="3" name="Content Placeholder 2"/>
          <p:cNvSpPr>
            <a:spLocks noGrp="1"/>
          </p:cNvSpPr>
          <p:nvPr>
            <p:ph idx="1"/>
          </p:nvPr>
        </p:nvSpPr>
        <p:spPr>
          <a:xfrm>
            <a:off x="536448" y="3026664"/>
            <a:ext cx="10515600" cy="3342958"/>
          </a:xfrm>
        </p:spPr>
        <p:txBody>
          <a:bodyPr>
            <a:normAutofit fontScale="30000"/>
          </a:bodyPr>
          <a:lstStyle/>
          <a:p>
            <a:pPr lvl="0" algn="just">
              <a:lnSpc>
                <a:spcPct val="150000"/>
              </a:lnSpc>
            </a:pPr>
            <a:r>
              <a:rPr lang="en-US" altLang="en-US" sz="7200" dirty="0">
                <a:solidFill>
                  <a:schemeClr val="tx1"/>
                </a:solidFill>
              </a:rPr>
              <a:t>Microsoft Excel is a spreadsheet application used for calculations, statistical operations, data analysis, and reporting. </a:t>
            </a:r>
            <a:endParaRPr lang="en-US" altLang="en-US" sz="7200" dirty="0" smtClean="0">
              <a:solidFill>
                <a:schemeClr val="tx1"/>
              </a:solidFill>
            </a:endParaRPr>
          </a:p>
          <a:p>
            <a:pPr lvl="0" algn="just">
              <a:lnSpc>
                <a:spcPct val="150000"/>
              </a:lnSpc>
            </a:pPr>
            <a:r>
              <a:rPr lang="en-US" altLang="en-US" sz="7200" b="1" u="sng" dirty="0" smtClean="0">
                <a:solidFill>
                  <a:schemeClr val="tx1"/>
                </a:solidFill>
              </a:rPr>
              <a:t>Tableau</a:t>
            </a:r>
            <a:r>
              <a:rPr lang="en-US" altLang="en-US" sz="7200" dirty="0">
                <a:solidFill>
                  <a:schemeClr val="tx1"/>
                </a:solidFill>
              </a:rPr>
              <a:t> is a business intelligence and data visualization tool to get insights from data, find hidden trends, and make business decisions. </a:t>
            </a:r>
            <a:endParaRPr lang="en-US" altLang="en-US" sz="7200" dirty="0">
              <a:solidFill>
                <a:schemeClr val="tx1"/>
              </a:solidFill>
            </a:endParaRPr>
          </a:p>
          <a:p>
            <a:pPr lvl="0" algn="just">
              <a:lnSpc>
                <a:spcPct val="150000"/>
              </a:lnSpc>
            </a:pPr>
            <a:r>
              <a:rPr lang="en-US" sz="7200" dirty="0">
                <a:solidFill>
                  <a:schemeClr val="tx1"/>
                </a:solidFill>
                <a:sym typeface="+mn-ea"/>
              </a:rPr>
              <a:t>Excel works well when </a:t>
            </a:r>
            <a:r>
              <a:rPr lang="en-US" sz="7200" dirty="0" smtClean="0">
                <a:solidFill>
                  <a:schemeClr val="tx1"/>
                </a:solidFill>
                <a:sym typeface="+mn-ea"/>
              </a:rPr>
              <a:t>we </a:t>
            </a:r>
            <a:r>
              <a:rPr lang="en-US" sz="7200" dirty="0">
                <a:solidFill>
                  <a:schemeClr val="tx1"/>
                </a:solidFill>
                <a:sym typeface="+mn-ea"/>
              </a:rPr>
              <a:t>have to create quick, one-off reports. </a:t>
            </a:r>
            <a:endParaRPr lang="en-US" sz="7200" dirty="0" smtClean="0">
              <a:solidFill>
                <a:schemeClr val="tx1"/>
              </a:solidFill>
            </a:endParaRPr>
          </a:p>
          <a:p>
            <a:pPr lvl="0" algn="just">
              <a:lnSpc>
                <a:spcPct val="150000"/>
              </a:lnSpc>
            </a:pPr>
            <a:r>
              <a:rPr lang="en-US" sz="7200" dirty="0" smtClean="0">
                <a:solidFill>
                  <a:schemeClr val="tx1"/>
                </a:solidFill>
                <a:sym typeface="+mn-ea"/>
              </a:rPr>
              <a:t>Tableau </a:t>
            </a:r>
            <a:r>
              <a:rPr lang="en-US" sz="7200" dirty="0">
                <a:solidFill>
                  <a:schemeClr val="tx1"/>
                </a:solidFill>
                <a:sym typeface="+mn-ea"/>
              </a:rPr>
              <a:t>is helpful when </a:t>
            </a:r>
            <a:r>
              <a:rPr lang="en-US" sz="7200" dirty="0" smtClean="0">
                <a:solidFill>
                  <a:schemeClr val="tx1"/>
                </a:solidFill>
                <a:sym typeface="+mn-ea"/>
              </a:rPr>
              <a:t>we </a:t>
            </a:r>
            <a:r>
              <a:rPr lang="en-US" sz="7200" dirty="0">
                <a:solidFill>
                  <a:schemeClr val="tx1"/>
                </a:solidFill>
                <a:sym typeface="+mn-ea"/>
              </a:rPr>
              <a:t>want a more detailed analysis of your business reports.</a:t>
            </a:r>
            <a:endParaRPr lang="en-US" sz="7200" dirty="0">
              <a:solidFill>
                <a:schemeClr val="tx1"/>
              </a:solidFill>
            </a:endParaRPr>
          </a:p>
          <a:p>
            <a:pPr lvl="0" algn="just">
              <a:lnSpc>
                <a:spcPct val="150000"/>
              </a:lnSpc>
            </a:pPr>
            <a:endParaRPr kumimoji="0" lang="en-US" altLang="en-US" sz="7200" b="0" i="0" u="none" strike="noStrike" cap="none" normalizeH="0" baseline="0" dirty="0" smtClean="0">
              <a:ln>
                <a:noFill/>
              </a:ln>
              <a:solidFill>
                <a:schemeClr val="tx1"/>
              </a:solidFill>
              <a:effectLst/>
            </a:endParaRPr>
          </a:p>
          <a:p>
            <a:pPr algn="just">
              <a:lnSpc>
                <a:spcPct val="150000"/>
              </a:lnSpc>
            </a:pPr>
            <a:endParaRPr kumimoji="0" lang="en-US" altLang="en-US" sz="7200" b="0" i="0" u="none" strike="noStrike" cap="none" normalizeH="0" baseline="0" dirty="0" smtClean="0">
              <a:ln>
                <a:noFill/>
              </a:ln>
              <a:solidFill>
                <a:schemeClr val="tx1"/>
              </a:solidFill>
              <a:effectLst/>
            </a:endParaRPr>
          </a:p>
        </p:txBody>
      </p:sp>
      <p:pic>
        <p:nvPicPr>
          <p:cNvPr id="6146" name="Picture 2" descr="Excel Vs. Tablea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6262" y="113968"/>
            <a:ext cx="3571875" cy="2009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2739"/>
          </a:xfrm>
        </p:spPr>
        <p:txBody>
          <a:bodyPr/>
          <a:lstStyle/>
          <a:p>
            <a:r>
              <a:rPr lang="en-US" dirty="0" smtClean="0"/>
              <a:t>Tableau Download</a:t>
            </a:r>
            <a:endParaRPr lang="en-IN" dirty="0"/>
          </a:p>
        </p:txBody>
      </p:sp>
      <p:sp>
        <p:nvSpPr>
          <p:cNvPr id="3" name="Content Placeholder 2"/>
          <p:cNvSpPr>
            <a:spLocks noGrp="1"/>
          </p:cNvSpPr>
          <p:nvPr>
            <p:ph idx="1"/>
          </p:nvPr>
        </p:nvSpPr>
        <p:spPr>
          <a:xfrm>
            <a:off x="838200" y="1371600"/>
            <a:ext cx="10515600" cy="4805363"/>
          </a:xfrm>
        </p:spPr>
        <p:txBody>
          <a:bodyPr/>
          <a:lstStyle/>
          <a:p>
            <a:r>
              <a:rPr lang="en-IN" dirty="0">
                <a:hlinkClick r:id="rId1"/>
              </a:rPr>
              <a:t>https://</a:t>
            </a:r>
            <a:r>
              <a:rPr lang="en-IN" dirty="0" smtClean="0">
                <a:hlinkClick r:id="rId1"/>
              </a:rPr>
              <a:t>www.tableau.com/academic/students</a:t>
            </a:r>
            <a:r>
              <a:rPr lang="en-IN" dirty="0" smtClean="0"/>
              <a:t> </a:t>
            </a:r>
            <a:endParaRPr lang="en-IN" dirty="0" smtClean="0"/>
          </a:p>
          <a:p>
            <a:endParaRPr lang="en-US" dirty="0"/>
          </a:p>
          <a:p>
            <a:r>
              <a:rPr lang="en-US" dirty="0" smtClean="0"/>
              <a:t> </a:t>
            </a:r>
            <a:endParaRPr lang="en-IN" dirty="0"/>
          </a:p>
        </p:txBody>
      </p:sp>
      <p:pic>
        <p:nvPicPr>
          <p:cNvPr id="4" name="Picture 3"/>
          <p:cNvPicPr>
            <a:picLocks noChangeAspect="1"/>
          </p:cNvPicPr>
          <p:nvPr/>
        </p:nvPicPr>
        <p:blipFill>
          <a:blip r:embed="rId2"/>
          <a:stretch>
            <a:fillRect/>
          </a:stretch>
        </p:blipFill>
        <p:spPr>
          <a:xfrm>
            <a:off x="2027083" y="2432303"/>
            <a:ext cx="7589730" cy="4269223"/>
          </a:xfrm>
          <a:prstGeom prst="rect">
            <a:avLst/>
          </a:prstGeom>
        </p:spPr>
      </p:pic>
      <p:cxnSp>
        <p:nvCxnSpPr>
          <p:cNvPr id="6" name="Straight Arrow Connector 5"/>
          <p:cNvCxnSpPr/>
          <p:nvPr/>
        </p:nvCxnSpPr>
        <p:spPr>
          <a:xfrm flipV="1">
            <a:off x="5623560" y="5148072"/>
            <a:ext cx="36576" cy="886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8882" y="5769865"/>
            <a:ext cx="9311310" cy="830997"/>
          </a:xfrm>
          <a:prstGeom prst="rect">
            <a:avLst/>
          </a:prstGeom>
          <a:noFill/>
        </p:spPr>
        <p:txBody>
          <a:bodyPr wrap="square" rtlCol="0">
            <a:spAutoFit/>
          </a:bodyPr>
          <a:lstStyle/>
          <a:p>
            <a:r>
              <a:rPr lang="en-US" sz="2400" dirty="0" smtClean="0">
                <a:solidFill>
                  <a:srgbClr val="FF0000"/>
                </a:solidFill>
              </a:rPr>
              <a:t>Fill in all the details  &amp; also keep a soft copy of your college Identity card ready</a:t>
            </a:r>
            <a:endParaRPr lang="en-IN" sz="2400" dirty="0">
              <a:solidFill>
                <a:srgbClr val="FF0000"/>
              </a:solidFill>
            </a:endParaRPr>
          </a:p>
        </p:txBody>
      </p:sp>
      <p:pic>
        <p:nvPicPr>
          <p:cNvPr id="9" name="Picture 8"/>
          <p:cNvPicPr>
            <a:picLocks noChangeAspect="1"/>
          </p:cNvPicPr>
          <p:nvPr/>
        </p:nvPicPr>
        <p:blipFill>
          <a:blip r:embed="rId1"/>
          <a:stretch>
            <a:fillRect/>
          </a:stretch>
        </p:blipFill>
        <p:spPr>
          <a:xfrm>
            <a:off x="849428" y="586549"/>
            <a:ext cx="10350218" cy="48815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18641" y="1034986"/>
            <a:ext cx="8896350" cy="4257675"/>
          </a:xfrm>
          <a:prstGeom prst="rect">
            <a:avLst/>
          </a:prstGeom>
        </p:spPr>
      </p:pic>
      <p:sp>
        <p:nvSpPr>
          <p:cNvPr id="2" name="Content Placeholder 2"/>
          <p:cNvSpPr>
            <a:spLocks noGrp="1"/>
          </p:cNvSpPr>
          <p:nvPr/>
        </p:nvSpPr>
        <p:spPr>
          <a:xfrm>
            <a:off x="771525" y="5610860"/>
            <a:ext cx="10515600" cy="954151"/>
          </a:xfrm>
          <a:prstGeom prst="rect">
            <a:avLst/>
          </a:prstGeom>
          <a:noFill/>
          <a:ln w="9525">
            <a:noFill/>
          </a:ln>
        </p:spPr>
        <p:txBody>
          <a:bodyPr>
            <a:normAutofit/>
          </a:bodyPr>
          <a:lstStyle>
            <a:lvl1pPr marL="342900" lvl="0" indent="-3429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1pPr>
            <a:lvl2pPr marL="742950" lvl="1" indent="-28575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Calibri" panose="020F0502020204030204" charset="0"/>
                <a:ea typeface="+mn-ea"/>
                <a:cs typeface="Calibri" panose="020F0502020204030204" charset="0"/>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dirty="0" smtClean="0"/>
              <a:t>Once you receive the key go the site and download in your laptop (use the key provided in </a:t>
            </a:r>
            <a:r>
              <a:rPr lang="en-US" dirty="0" err="1" smtClean="0"/>
              <a:t>ur</a:t>
            </a:r>
            <a:r>
              <a:rPr lang="en-US" dirty="0" smtClean="0"/>
              <a:t> college email id ) </a:t>
            </a:r>
            <a:endParaRPr lang="en-US" dirty="0" smtClean="0"/>
          </a:p>
          <a:p>
            <a:pPr marL="0" indent="0">
              <a:buNone/>
            </a:pPr>
            <a:endParaRPr lang="en-US" dirty="0" smtClean="0"/>
          </a:p>
          <a:p>
            <a:pPr marL="0" indent="0">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9" name="Google Shape;79;p15"/>
          <p:cNvSpPr txBox="1"/>
          <p:nvPr>
            <p:ph type="title"/>
          </p:nvPr>
        </p:nvSpPr>
        <p:spPr>
          <a:xfrm>
            <a:off x="549275" y="644525"/>
            <a:ext cx="5547360" cy="873760"/>
          </a:xfrm>
          <a:prstGeom prst="rect">
            <a:avLst/>
          </a:prstGeom>
          <a:noFill/>
          <a:extLst>
            <a:ext uri="{909E8E84-426E-40DD-AFC4-6F175D3DCCD1}">
              <a14:hiddenFill xmlns:a14="http://schemas.microsoft.com/office/drawing/2010/main">
                <a:solidFill>
                  <a:schemeClr val="lt2"/>
                </a:solidFill>
              </a14:hiddenFill>
            </a:ext>
          </a:extLst>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US" sz="4500" dirty="0" smtClean="0">
                <a:sym typeface="Spectral" panose="02020502060000000000"/>
              </a:rPr>
              <a:t>Introduction</a:t>
            </a:r>
            <a:endParaRPr lang="en-GB" sz="4960">
              <a:solidFill>
                <a:schemeClr val="tx1"/>
              </a:solidFill>
              <a:latin typeface="Spectral" panose="02020502060000000000"/>
              <a:ea typeface="Spectral" panose="02020502060000000000"/>
              <a:cs typeface="Spectral" panose="02020502060000000000"/>
              <a:sym typeface="Spectral" panose="02020502060000000000"/>
            </a:endParaRPr>
          </a:p>
        </p:txBody>
      </p:sp>
      <p:sp>
        <p:nvSpPr>
          <p:cNvPr id="80" name="Google Shape;80;p15"/>
          <p:cNvSpPr txBox="1"/>
          <p:nvPr>
            <p:ph type="subTitle" idx="1"/>
          </p:nvPr>
        </p:nvSpPr>
        <p:spPr>
          <a:xfrm>
            <a:off x="432435" y="1835785"/>
            <a:ext cx="11508105" cy="4627245"/>
          </a:xfrm>
          <a:prstGeom prst="rect">
            <a:avLst/>
          </a:prstGeom>
        </p:spPr>
        <p:txBody>
          <a:bodyPr spcFirstLastPara="1" wrap="square" lIns="121900" tIns="121900" rIns="121900" bIns="121900" anchor="t" anchorCtr="0">
            <a:noAutofit/>
          </a:bodyPr>
          <a:lstStyle/>
          <a:p>
            <a:pPr lvl="0" algn="l" rtl="0">
              <a:lnSpc>
                <a:spcPct val="146000"/>
              </a:lnSpc>
              <a:spcBef>
                <a:spcPts val="0"/>
              </a:spcBef>
              <a:spcAft>
                <a:spcPts val="0"/>
              </a:spcAft>
              <a:buSzPts val="852"/>
            </a:pPr>
            <a:r>
              <a:rPr lang="en-GB" sz="1800">
                <a:solidFill>
                  <a:schemeClr val="tx1"/>
                </a:solidFill>
                <a:latin typeface="Calibri" panose="020F0502020204030204" charset="0"/>
                <a:ea typeface="Arial" panose="020B0604020202020204"/>
                <a:cs typeface="Calibri" panose="020F0502020204030204" charset="0"/>
                <a:sym typeface="Arial" panose="020B0604020202020204"/>
              </a:rPr>
              <a:t>Data analy</a:t>
            </a:r>
            <a:r>
              <a:rPr lang="en-US" altLang="en-GB" sz="1800">
                <a:solidFill>
                  <a:schemeClr val="tx1"/>
                </a:solidFill>
                <a:latin typeface="Calibri" panose="020F0502020204030204" charset="0"/>
                <a:ea typeface="Arial" panose="020B0604020202020204"/>
                <a:cs typeface="Calibri" panose="020F0502020204030204" charset="0"/>
                <a:sym typeface="Arial" panose="020B0604020202020204"/>
              </a:rPr>
              <a:t>sis</a:t>
            </a:r>
            <a:r>
              <a:rPr lang="en-GB" sz="1800">
                <a:solidFill>
                  <a:schemeClr val="tx1"/>
                </a:solidFill>
                <a:latin typeface="Calibri" panose="020F0502020204030204" charset="0"/>
                <a:ea typeface="Arial" panose="020B0604020202020204"/>
                <a:cs typeface="Calibri" panose="020F0502020204030204" charset="0"/>
                <a:sym typeface="Arial" panose="020B0604020202020204"/>
              </a:rPr>
              <a:t> is the process of extracting insights and meaning from data by analyzing and interpreting it. In today's world, data is abundant, and data analytics is becoming increasingly important across various fields, including business, healthcare, education, and many others. If you are a beginner in data analytics, this guide will help you get started.</a:t>
            </a: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SzPts val="852"/>
            </a:pP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SzPts val="852"/>
            </a:pPr>
            <a:r>
              <a:rPr lang="en-GB" sz="1800">
                <a:latin typeface="Calibri" panose="020F0502020204030204" charset="0"/>
                <a:ea typeface="Arial" panose="020B0604020202020204"/>
                <a:cs typeface="Calibri" panose="020F0502020204030204" charset="0"/>
                <a:sym typeface="+mn-ea"/>
              </a:rPr>
              <a:t>The data can be of different types, including structured, unstructured, and semi-structured. Structured data is organized and easily searchable, like data in a spreadsheet. Unstructured data, like text or images, is not easily searchable, and semi-structured data is a combination of both.</a:t>
            </a:r>
            <a:endParaRPr lang="en-GB" sz="1800">
              <a:latin typeface="Calibri" panose="020F0502020204030204" charset="0"/>
              <a:ea typeface="Arial" panose="020B0604020202020204"/>
              <a:cs typeface="Calibri" panose="020F0502020204030204" charset="0"/>
              <a:sym typeface="+mn-ea"/>
            </a:endParaRPr>
          </a:p>
          <a:p>
            <a:pPr marL="0" lvl="0" indent="0" algn="l" rtl="0">
              <a:lnSpc>
                <a:spcPct val="146000"/>
              </a:lnSpc>
              <a:spcBef>
                <a:spcPts val="0"/>
              </a:spcBef>
              <a:spcAft>
                <a:spcPts val="0"/>
              </a:spcAft>
              <a:buSzPts val="852"/>
              <a:buNone/>
            </a:pPr>
            <a:endParaRPr lang="en-GB" sz="1800">
              <a:latin typeface="Calibri" panose="020F0502020204030204" charset="0"/>
              <a:ea typeface="Arial" panose="020B0604020202020204"/>
              <a:cs typeface="Calibri" panose="020F0502020204030204" charset="0"/>
              <a:sym typeface="+mn-ea"/>
            </a:endParaRPr>
          </a:p>
          <a:p>
            <a:pPr lvl="0" algn="l" rtl="0">
              <a:lnSpc>
                <a:spcPct val="146000"/>
              </a:lnSpc>
              <a:spcBef>
                <a:spcPts val="0"/>
              </a:spcBef>
              <a:spcAft>
                <a:spcPts val="0"/>
              </a:spcAft>
              <a:buClrTx/>
              <a:buSzPts val="852"/>
              <a:buFontTx/>
            </a:pPr>
            <a:r>
              <a:rPr lang="en-GB" sz="1800">
                <a:latin typeface="Calibri" panose="020F0502020204030204" charset="0"/>
                <a:ea typeface="Arial" panose="020B0604020202020204"/>
                <a:cs typeface="Calibri" panose="020F0502020204030204" charset="0"/>
                <a:sym typeface="+mn-ea"/>
              </a:rPr>
              <a:t>Some of the commonly used data analysis techniques include descriptive analysis, predictive analysis, and prescriptive analysis.</a:t>
            </a: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lvl="0" algn="l" rtl="0">
              <a:lnSpc>
                <a:spcPct val="146000"/>
              </a:lnSpc>
              <a:spcBef>
                <a:spcPts val="0"/>
              </a:spcBef>
              <a:spcAft>
                <a:spcPts val="0"/>
              </a:spcAft>
              <a:buClrTx/>
              <a:buSzPts val="852"/>
              <a:buFontTx/>
            </a:pPr>
            <a:endParaRPr lang="en-GB" sz="1800">
              <a:solidFill>
                <a:schemeClr val="tx1"/>
              </a:solidFill>
              <a:latin typeface="Calibri" panose="020F0502020204030204" charset="0"/>
              <a:ea typeface="Arial" panose="020B0604020202020204"/>
              <a:cs typeface="Calibri" panose="020F0502020204030204" charset="0"/>
              <a:sym typeface="Arial" panose="020B0604020202020204"/>
            </a:endParaRPr>
          </a:p>
          <a:p>
            <a:pPr marL="0" lvl="0" indent="0" algn="ctr" rtl="0">
              <a:lnSpc>
                <a:spcPct val="80000"/>
              </a:lnSpc>
              <a:spcBef>
                <a:spcPts val="0"/>
              </a:spcBef>
              <a:spcAft>
                <a:spcPts val="0"/>
              </a:spcAft>
              <a:buSzPts val="852"/>
              <a:buNone/>
            </a:pPr>
            <a:endParaRPr sz="1800">
              <a:solidFill>
                <a:schemeClr val="tx1"/>
              </a:solidFill>
              <a:latin typeface="Calibri" panose="020F0502020204030204" charset="0"/>
              <a:ea typeface="Arial" panose="020B0604020202020204"/>
              <a:cs typeface="Calibri" panose="020F0502020204030204" charset="0"/>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標題 1"/>
          <p:cNvSpPr>
            <a:spLocks noGrp="1"/>
          </p:cNvSpPr>
          <p:nvPr>
            <p:ph type="title"/>
          </p:nvPr>
        </p:nvSpPr>
        <p:spPr>
          <a:xfrm>
            <a:off x="882015" y="184150"/>
            <a:ext cx="10961370" cy="1143000"/>
          </a:xfrm>
        </p:spPr>
        <p:txBody>
          <a:bodyPr vert="horz" wrap="square" lIns="91440" tIns="45720" rIns="91440" bIns="45720" anchor="ctr" anchorCtr="0"/>
          <a:p>
            <a:pPr eaLnBrk="1" hangingPunct="1"/>
            <a:r>
              <a:rPr lang="en-US" altLang="zh-TW" dirty="0">
                <a:solidFill>
                  <a:schemeClr val="tx1"/>
                </a:solidFill>
                <a:ea typeface="PMingLiU" pitchFamily="18" charset="-120"/>
              </a:rPr>
              <a:t>Data Analysis and Visaulisation with ML</a:t>
            </a:r>
            <a:endParaRPr lang="en-US" altLang="zh-TW" dirty="0">
              <a:solidFill>
                <a:schemeClr val="tx1"/>
              </a:solidFill>
              <a:ea typeface="PMingLiU" pitchFamily="18" charset="-120"/>
            </a:endParaRPr>
          </a:p>
        </p:txBody>
      </p:sp>
      <p:sp>
        <p:nvSpPr>
          <p:cNvPr id="19459" name="內容版面配置區 2"/>
          <p:cNvSpPr txBox="1"/>
          <p:nvPr/>
        </p:nvSpPr>
        <p:spPr>
          <a:xfrm>
            <a:off x="1981200" y="1500188"/>
            <a:ext cx="8229600" cy="4625975"/>
          </a:xfrm>
          <a:prstGeom prst="rect">
            <a:avLst/>
          </a:prstGeom>
          <a:noFill/>
          <a:ln w="9525">
            <a:noFill/>
          </a:ln>
        </p:spPr>
        <p:txBody>
          <a:bodyPr/>
          <a:p>
            <a:pPr marL="342900" indent="-342900" algn="just">
              <a:spcBef>
                <a:spcPct val="20000"/>
              </a:spcBef>
              <a:buFont typeface="Arial" panose="020B0604020202020204" pitchFamily="34" charset="0"/>
              <a:buChar char="•"/>
            </a:pPr>
            <a:r>
              <a:rPr lang="en-US" altLang="zh-TW" sz="3200" dirty="0">
                <a:latin typeface="Calibri" panose="020F0502020204030204" charset="0"/>
                <a:ea typeface="PMingLiU" pitchFamily="18" charset="-120"/>
              </a:rPr>
              <a:t>A branch of </a:t>
            </a:r>
            <a:r>
              <a:rPr lang="en-US" altLang="zh-TW" sz="3200" b="1" dirty="0">
                <a:latin typeface="Calibri" panose="020F0502020204030204" charset="0"/>
                <a:ea typeface="PMingLiU" pitchFamily="18" charset="-120"/>
              </a:rPr>
              <a:t>artificial intelligence</a:t>
            </a:r>
            <a:r>
              <a:rPr lang="en-US" altLang="zh-TW" sz="3200" dirty="0">
                <a:latin typeface="Calibri" panose="020F0502020204030204" charset="0"/>
                <a:ea typeface="PMingLiU" pitchFamily="18" charset="-120"/>
              </a:rPr>
              <a:t>, concerned with the design and development of algorithms that allow computers to evolve behaviors based on empirical data.</a:t>
            </a:r>
            <a:endParaRPr lang="en-US" altLang="zh-TW" sz="32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endParaRPr lang="en-US" altLang="zh-TW" sz="32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r>
              <a:rPr lang="en-US" altLang="zh-TW" sz="3200" dirty="0">
                <a:latin typeface="Calibri" panose="020F0502020204030204" charset="0"/>
                <a:ea typeface="PMingLiU" pitchFamily="18" charset="-120"/>
              </a:rPr>
              <a:t>As intelligence requires knowledge, it is necessary for the computers to acquire knowledge.</a:t>
            </a:r>
            <a:endParaRPr lang="zh-TW" altLang="en-US" sz="3200" dirty="0">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C8CB3B3F-E29B-42E9-89CF-F22915A6ED70}"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itle 5"/>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b="1" dirty="0"/>
              <a:t>How a software developer creates a solution</a:t>
            </a:r>
            <a:endParaRPr dirty="0"/>
          </a:p>
        </p:txBody>
      </p:sp>
      <p:sp>
        <p:nvSpPr>
          <p:cNvPr id="2" name="Date Placeholder 1"/>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B9BACC-62D7-42D1-8A39-A5D5F8E9C160}"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24582" name="Picture 2" descr="https://cdn-images-1.medium.com/max/1600/0*sGr7UgyPYa0OiZY9"/>
          <p:cNvPicPr>
            <a:picLocks noChangeAspect="1"/>
          </p:cNvPicPr>
          <p:nvPr/>
        </p:nvPicPr>
        <p:blipFill>
          <a:blip r:embed="rId1"/>
          <a:stretch>
            <a:fillRect/>
          </a:stretch>
        </p:blipFill>
        <p:spPr>
          <a:xfrm>
            <a:off x="1905000" y="1600200"/>
            <a:ext cx="8229600" cy="46482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itle 5"/>
          <p:cNvSpPr>
            <a:spLocks noGrp="1"/>
          </p:cNvSpPr>
          <p:nvPr>
            <p:ph type="title"/>
          </p:nvPr>
        </p:nvSpPr>
        <p:spPr>
          <a:xfrm>
            <a:off x="1981200" y="274638"/>
            <a:ext cx="8229600" cy="868362"/>
          </a:xfrm>
        </p:spPr>
        <p:txBody>
          <a:bodyPr vert="horz" wrap="square" lIns="91440" tIns="45720" rIns="91440" bIns="45720" anchor="ctr" anchorCtr="0">
            <a:normAutofit fontScale="90000"/>
          </a:bodyPr>
          <a:p>
            <a:pPr eaLnBrk="1" hangingPunct="1"/>
            <a:r>
              <a:rPr b="1" dirty="0"/>
              <a:t>How a data engineer develops a solution using machine learning</a:t>
            </a:r>
            <a:endParaRPr dirty="0"/>
          </a:p>
        </p:txBody>
      </p:sp>
      <p:sp>
        <p:nvSpPr>
          <p:cNvPr id="2" name="Date Placeholder 1"/>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B9BACC-62D7-42D1-8A39-A5D5F8E9C160}"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25606" name="Picture 2" descr="Image result for machine learning and traditional algorithm"/>
          <p:cNvPicPr>
            <a:picLocks noChangeAspect="1"/>
          </p:cNvPicPr>
          <p:nvPr/>
        </p:nvPicPr>
        <p:blipFill>
          <a:blip r:embed="rId1"/>
          <a:stretch>
            <a:fillRect/>
          </a:stretch>
        </p:blipFill>
        <p:spPr>
          <a:xfrm>
            <a:off x="2286000" y="1371600"/>
            <a:ext cx="8077200" cy="48768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1981200" y="228600"/>
            <a:ext cx="8229600" cy="914400"/>
          </a:xfrm>
        </p:spPr>
        <p:txBody>
          <a:bodyPr vert="horz" wrap="square" lIns="91440" tIns="45720" rIns="91440" bIns="45720" anchor="ctr" anchorCtr="0"/>
          <a:p>
            <a:pPr eaLnBrk="1" hangingPunct="1"/>
            <a:r>
              <a:rPr dirty="0">
                <a:solidFill>
                  <a:schemeClr val="tx1"/>
                </a:solidFill>
                <a:latin typeface="Arial Unicode MS" pitchFamily="34" charset="-128"/>
                <a:ea typeface="Arial Unicode MS" pitchFamily="34" charset="-128"/>
              </a:rPr>
              <a:t>What is Machine Learning? </a:t>
            </a:r>
            <a:endParaRPr dirty="0">
              <a:solidFill>
                <a:schemeClr val="tx1"/>
              </a:solidFill>
              <a:latin typeface="Arial Unicode MS" pitchFamily="34" charset="-128"/>
              <a:ea typeface="Arial Unicode MS" pitchFamily="34" charset="-128"/>
            </a:endParaRPr>
          </a:p>
        </p:txBody>
      </p:sp>
      <p:sp>
        <p:nvSpPr>
          <p:cNvPr id="7171" name="Rectangle 3"/>
          <p:cNvSpPr>
            <a:spLocks noGrp="1" noChangeArrowheads="1"/>
          </p:cNvSpPr>
          <p:nvPr>
            <p:ph idx="1"/>
          </p:nvPr>
        </p:nvSpPr>
        <p:spPr>
          <a:xfrm>
            <a:off x="1981200" y="1143000"/>
            <a:ext cx="8229600" cy="4983163"/>
          </a:xfrm>
        </p:spPr>
        <p:txBody>
          <a:bodyPr vert="horz" wrap="square" lIns="91440" tIns="45720" rIns="91440" bIns="45720" numCol="1" rtlCol="0" anchor="t" anchorCtr="0" compatLnSpc="1">
            <a:normAutofit lnSpcReduction="10000"/>
          </a:bodyPr>
          <a:lstStyle/>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1"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Aspect of AI: creates knowledge</a:t>
            </a:r>
            <a:endParaRPr kumimoji="0" lang="en-US" sz="2400" b="0" i="1"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endPar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Definition:</a:t>
            </a:r>
            <a:endPar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“changes in [a] system that ... enable [it] to do the same task or tasks drawn from the same population more efficiently and more effectively </a:t>
            </a:r>
            <a:r>
              <a:rPr kumimoji="0" lang="en-US" sz="2400" b="0" i="0" u="sng"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the next time</a:t>
            </a: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 (Simon 1983)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There are two ways that a system can improve: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1. By acquiring new knowledge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acquiring new facts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acquiring new skills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
                <a:schemeClr val="tx1"/>
              </a:buClr>
              <a:buSzTx/>
              <a:buFontTx/>
              <a:buNone/>
              <a:defRPr/>
            </a:pPr>
            <a:r>
              <a:rPr kumimoji="0" lang="en-US" sz="24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2. By adapting its behavior </a:t>
            </a:r>
            <a:endParaRPr kumimoji="0" lang="en-US" sz="24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solving problems more accurately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742950" marR="0" lvl="1" indent="-285750" algn="just" defTabSz="914400" rtl="0" eaLnBrk="1" fontAlgn="auto" latinLnBrk="0" hangingPunct="1">
              <a:lnSpc>
                <a:spcPct val="90000"/>
              </a:lnSpc>
              <a:spcBef>
                <a:spcPct val="20000"/>
              </a:spcBef>
              <a:spcAft>
                <a:spcPts val="0"/>
              </a:spcAft>
              <a:buClr>
                <a:schemeClr val="tx1"/>
              </a:buClr>
              <a:buSzTx/>
              <a:buFont typeface="Arial" panose="020B0604020202020204" pitchFamily="34" charset="0"/>
              <a:buChar char="–"/>
              <a:defRPr/>
            </a:pPr>
            <a:r>
              <a:rPr kumimoji="0" lang="en-US" sz="2000" b="0" i="0" u="none" strike="noStrike" kern="1200" cap="none" spc="0" normalizeH="0" baseline="0" noProof="0" dirty="0" smtClean="0">
                <a:ln>
                  <a:noFill/>
                </a:ln>
                <a:solidFill>
                  <a:schemeClr val="tx1"/>
                </a:solidFill>
                <a:effectLst/>
                <a:uLnTx/>
                <a:uFillTx/>
                <a:latin typeface="Arial Unicode MS" pitchFamily="34" charset="-128"/>
                <a:ea typeface="Arial Unicode MS" pitchFamily="34" charset="-128"/>
                <a:cs typeface="Arial Unicode MS" pitchFamily="34" charset="-128"/>
              </a:rPr>
              <a:t>solving problems more efficiently </a:t>
            </a:r>
            <a:endParaRPr kumimoji="0" lang="en-US" sz="2000" b="0" i="0" u="none" strike="noStrike" kern="1200" cap="none" spc="0" normalizeH="0" baseline="0" noProof="0" dirty="0" smtClean="0">
              <a:ln>
                <a:noFill/>
              </a:ln>
              <a:solidFill>
                <a:schemeClr val="tx1"/>
              </a:solidFill>
              <a:effectLst/>
              <a:uLnTx/>
              <a:uFillTx/>
              <a:latin typeface="Courier New" panose="02070309020205020404" pitchFamily="49" charset="0"/>
              <a:ea typeface="+mn-ea"/>
              <a:cs typeface="Courier New" panose="02070309020205020404" pitchFamily="49" charset="0"/>
            </a:endParaRPr>
          </a:p>
          <a:p>
            <a:pPr marL="342900" marR="0" lvl="0" indent="-342900" algn="just" defTabSz="914400" rtl="0" eaLnBrk="1" fontAlgn="auto" latinLnBrk="0" hangingPunct="1">
              <a:lnSpc>
                <a:spcPct val="90000"/>
              </a:lnSpc>
              <a:spcBef>
                <a:spcPct val="20000"/>
              </a:spcBef>
              <a:spcAft>
                <a:spcPts val="0"/>
              </a:spcAft>
              <a:buClrTx/>
              <a:buSzTx/>
              <a:buFont typeface="Arial" panose="020B0604020202020204" pitchFamily="34" charset="0"/>
              <a:buChar char="•"/>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DB68616-69A0-435E-9712-D6065BB067AF}"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0965" name="Title 1"/>
          <p:cNvSpPr>
            <a:spLocks noGrp="1"/>
          </p:cNvSpPr>
          <p:nvPr>
            <p:ph type="title"/>
          </p:nvPr>
        </p:nvSpPr>
        <p:spPr>
          <a:xfrm>
            <a:off x="2362200" y="152400"/>
            <a:ext cx="7848600" cy="715963"/>
          </a:xfrm>
        </p:spPr>
        <p:txBody>
          <a:bodyPr vert="horz" wrap="square" lIns="91440" tIns="45720" rIns="91440" bIns="45720" anchor="ctr" anchorCtr="0">
            <a:normAutofit fontScale="90000"/>
          </a:bodyPr>
          <a:p>
            <a:pPr eaLnBrk="1" hangingPunct="1"/>
            <a:r>
              <a:rPr b="1" dirty="0"/>
              <a:t>Applications of Machine learning</a:t>
            </a:r>
            <a:endParaRPr dirty="0"/>
          </a:p>
        </p:txBody>
      </p:sp>
      <p:pic>
        <p:nvPicPr>
          <p:cNvPr id="40966" name="Picture 2" descr="Applications of Machine learning"/>
          <p:cNvPicPr>
            <a:picLocks noChangeAspect="1"/>
          </p:cNvPicPr>
          <p:nvPr/>
        </p:nvPicPr>
        <p:blipFill>
          <a:blip r:embed="rId1"/>
          <a:stretch>
            <a:fillRect/>
          </a:stretch>
        </p:blipFill>
        <p:spPr>
          <a:xfrm>
            <a:off x="2874963" y="2514600"/>
            <a:ext cx="6192837" cy="3733800"/>
          </a:xfrm>
          <a:prstGeom prst="rect">
            <a:avLst/>
          </a:prstGeom>
          <a:noFill/>
          <a:ln w="9525">
            <a:noFill/>
          </a:ln>
        </p:spPr>
      </p:pic>
      <p:sp>
        <p:nvSpPr>
          <p:cNvPr id="9" name="Rectangle 7"/>
          <p:cNvSpPr>
            <a:spLocks noChangeArrowheads="1"/>
          </p:cNvSpPr>
          <p:nvPr/>
        </p:nvSpPr>
        <p:spPr bwMode="auto">
          <a:xfrm>
            <a:off x="1905000" y="990600"/>
            <a:ext cx="8458200" cy="1445260"/>
          </a:xfrm>
          <a:prstGeom prst="rect">
            <a:avLst/>
          </a:prstGeom>
          <a:noFill/>
          <a:ln w="9525">
            <a:noFill/>
            <a:miter lim="800000"/>
          </a:ln>
        </p:spPr>
        <p:txBody>
          <a:bodyPr>
            <a:sp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Machine learning is a buzzword for today's technology, and it is growing very rapidly day by day. </a:t>
            </a:r>
            <a:endPar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We are using machine learning in our daily life even without knowing it such as Google Maps, Google assistant, </a:t>
            </a:r>
            <a:r>
              <a:rPr kumimoji="0" lang="en-US" sz="22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Alexa</a:t>
            </a:r>
            <a:r>
              <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etc.</a:t>
            </a:r>
            <a:endParaRPr kumimoji="0" lang="en-US" sz="22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1989" name="Title 1"/>
          <p:cNvSpPr>
            <a:spLocks noGrp="1"/>
          </p:cNvSpPr>
          <p:nvPr>
            <p:ph type="title"/>
          </p:nvPr>
        </p:nvSpPr>
        <p:spPr>
          <a:xfrm>
            <a:off x="1981200" y="152400"/>
            <a:ext cx="8229600" cy="639763"/>
          </a:xfrm>
        </p:spPr>
        <p:txBody>
          <a:bodyPr vert="horz" wrap="square" lIns="91440" tIns="45720" rIns="91440" bIns="45720" anchor="ctr" anchorCtr="0">
            <a:normAutofit fontScale="90000"/>
          </a:bodyPr>
          <a:p>
            <a:pPr eaLnBrk="1" hangingPunct="1"/>
            <a:r>
              <a:rPr b="1" dirty="0"/>
              <a:t>Real-World Applications</a:t>
            </a:r>
            <a:endParaRPr b="1" dirty="0"/>
          </a:p>
        </p:txBody>
      </p:sp>
      <p:sp>
        <p:nvSpPr>
          <p:cNvPr id="41990" name="Content Placeholder 2"/>
          <p:cNvSpPr>
            <a:spLocks noGrp="1"/>
          </p:cNvSpPr>
          <p:nvPr>
            <p:ph idx="1"/>
          </p:nvPr>
        </p:nvSpPr>
        <p:spPr>
          <a:xfrm>
            <a:off x="1981200" y="914400"/>
            <a:ext cx="8229600" cy="5410200"/>
          </a:xfrm>
        </p:spPr>
        <p:txBody>
          <a:bodyPr vert="horz" wrap="square" lIns="91440" tIns="45720" rIns="91440" bIns="45720" anchor="t" anchorCtr="0"/>
          <a:p>
            <a:pPr algn="just" eaLnBrk="1" hangingPunct="1"/>
            <a:r>
              <a:rPr sz="2200" dirty="0"/>
              <a:t>With the rise in big data, machine learning has become particularly important for solving problems in areas like these:</a:t>
            </a:r>
            <a:endParaRPr sz="2200" dirty="0"/>
          </a:p>
          <a:p>
            <a:pPr lvl="1" algn="just" eaLnBrk="1" hangingPunct="1"/>
            <a:r>
              <a:rPr sz="2200" dirty="0"/>
              <a:t>Computational finance, for credit scoring and algorithmic trading</a:t>
            </a:r>
            <a:endParaRPr sz="2200" dirty="0"/>
          </a:p>
          <a:p>
            <a:pPr lvl="1" algn="just" eaLnBrk="1" hangingPunct="1"/>
            <a:r>
              <a:rPr sz="2200" dirty="0"/>
              <a:t>Image processing and computer vision, for face recognition, motion detection, and object detection</a:t>
            </a:r>
            <a:endParaRPr sz="2200" dirty="0"/>
          </a:p>
          <a:p>
            <a:pPr lvl="1" algn="just" eaLnBrk="1" hangingPunct="1"/>
            <a:r>
              <a:rPr sz="2200" dirty="0"/>
              <a:t>Computational biology, for tumor detection, drug discovery, and DNA sequencing </a:t>
            </a:r>
            <a:endParaRPr sz="2200" dirty="0"/>
          </a:p>
          <a:p>
            <a:pPr lvl="1" algn="just" eaLnBrk="1" hangingPunct="1"/>
            <a:r>
              <a:rPr sz="2200" dirty="0"/>
              <a:t>Energy production, for price and load forecasting </a:t>
            </a:r>
            <a:endParaRPr sz="2200" dirty="0"/>
          </a:p>
          <a:p>
            <a:pPr lvl="1" algn="just" eaLnBrk="1" hangingPunct="1"/>
            <a:r>
              <a:rPr sz="2200" dirty="0"/>
              <a:t>Automotive, aerospace, and manufacturing, for predictive maintenance</a:t>
            </a:r>
            <a:endParaRPr sz="2200" dirty="0"/>
          </a:p>
          <a:p>
            <a:pPr lvl="1" algn="just" eaLnBrk="1" hangingPunct="1"/>
            <a:r>
              <a:rPr sz="2200" dirty="0"/>
              <a:t>Natural language processing</a:t>
            </a:r>
            <a:endParaRPr sz="2200" dirty="0"/>
          </a:p>
        </p:txBody>
      </p:sp>
      <p:pic>
        <p:nvPicPr>
          <p:cNvPr id="41991" name="Picture 2"/>
          <p:cNvPicPr>
            <a:picLocks noChangeAspect="1"/>
          </p:cNvPicPr>
          <p:nvPr/>
        </p:nvPicPr>
        <p:blipFill>
          <a:blip r:embed="rId1"/>
          <a:stretch>
            <a:fillRect/>
          </a:stretch>
        </p:blipFill>
        <p:spPr>
          <a:xfrm>
            <a:off x="2667000" y="5562600"/>
            <a:ext cx="7543800" cy="6858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Picture 3"/>
          <p:cNvPicPr>
            <a:picLocks noChangeAspect="1"/>
          </p:cNvPicPr>
          <p:nvPr/>
        </p:nvPicPr>
        <p:blipFill>
          <a:blip r:embed="rId1">
            <a:lum bright="14001" contrast="34000"/>
          </a:blip>
          <a:stretch>
            <a:fillRect/>
          </a:stretch>
        </p:blipFill>
        <p:spPr>
          <a:xfrm>
            <a:off x="1752600" y="914400"/>
            <a:ext cx="4937125" cy="3505200"/>
          </a:xfrm>
          <a:prstGeom prst="rect">
            <a:avLst/>
          </a:prstGeom>
          <a:noFill/>
          <a:ln w="9525">
            <a:noFill/>
          </a:ln>
        </p:spPr>
      </p:pic>
      <p:sp>
        <p:nvSpPr>
          <p:cNvPr id="5" name="TextBox 4"/>
          <p:cNvSpPr txBox="1"/>
          <p:nvPr/>
        </p:nvSpPr>
        <p:spPr>
          <a:xfrm>
            <a:off x="2057400" y="152400"/>
            <a:ext cx="79248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Machine Learning Trends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8FDECF2C-84FD-41CD-9E9D-EA60A1A417E4}"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10" name="Picture 9"/>
          <p:cNvPicPr>
            <a:picLocks noChangeAspect="1" noChangeArrowheads="1"/>
          </p:cNvPicPr>
          <p:nvPr/>
        </p:nvPicPr>
        <p:blipFill>
          <a:blip r:embed="rId2"/>
          <a:srcRect/>
          <a:stretch>
            <a:fillRect/>
          </a:stretch>
        </p:blipFill>
        <p:spPr bwMode="auto">
          <a:xfrm>
            <a:off x="6274226" y="3733800"/>
            <a:ext cx="4393773" cy="28228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905000" y="1228725"/>
            <a:ext cx="4953000" cy="3046095"/>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“Telephone took 75 years to reach 50 million users, radio 38 yrs, television 13 yrs, Internet 4 yrs,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Facebook</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19 months,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Pokemon</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Go 19 days.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hlinkClick r:id="rId1" tooltip="AarogyaSetu"/>
              </a:rPr>
              <a:t>AarogyaSetu</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India’s app to fight COVID-19 has reached 50 </a:t>
            </a:r>
            <a:r>
              <a:rPr kumimoji="0" lang="en-US" sz="2400" b="0" i="0" u="none" strike="noStrike" kern="1200" cap="none" spc="0" normalizeH="0" baseline="0" noProof="0" dirty="0" err="1">
                <a:ln>
                  <a:noFill/>
                </a:ln>
                <a:solidFill>
                  <a:schemeClr val="tx1"/>
                </a:solidFill>
                <a:effectLst/>
                <a:uLnTx/>
                <a:uFillTx/>
                <a:latin typeface="+mn-lt"/>
                <a:ea typeface="+mn-ea"/>
                <a:cs typeface="Arial" panose="020B0604020202020204" pitchFamily="34" charset="0"/>
              </a:rPr>
              <a:t>mn</a:t>
            </a:r>
            <a:r>
              <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users in just 13 days-fastest ever globally for an App,” Kant said in his tweet.</a:t>
            </a:r>
            <a:endParaRPr kumimoji="0" lang="en-US" sz="2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pic>
        <p:nvPicPr>
          <p:cNvPr id="44035" name="Picture 2"/>
          <p:cNvPicPr>
            <a:picLocks noChangeAspect="1"/>
          </p:cNvPicPr>
          <p:nvPr/>
        </p:nvPicPr>
        <p:blipFill>
          <a:blip r:embed="rId2"/>
          <a:stretch>
            <a:fillRect/>
          </a:stretch>
        </p:blipFill>
        <p:spPr>
          <a:xfrm>
            <a:off x="7239000" y="1295400"/>
            <a:ext cx="2819400" cy="3352800"/>
          </a:xfrm>
          <a:prstGeom prst="rect">
            <a:avLst/>
          </a:prstGeom>
          <a:noFill/>
          <a:ln w="9525" cap="flat" cmpd="sng">
            <a:solidFill>
              <a:schemeClr val="tx1"/>
            </a:solidFill>
            <a:prstDash val="solid"/>
            <a:miter/>
            <a:headEnd type="none" w="med" len="med"/>
            <a:tailEnd type="none" w="med" len="med"/>
          </a:ln>
        </p:spPr>
      </p:pic>
      <p:sp>
        <p:nvSpPr>
          <p:cNvPr id="6" name="TextBox 5"/>
          <p:cNvSpPr txBox="1"/>
          <p:nvPr/>
        </p:nvSpPr>
        <p:spPr>
          <a:xfrm>
            <a:off x="2057400" y="152400"/>
            <a:ext cx="79248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Machine Learning Trends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Rectangle 6"/>
          <p:cNvSpPr/>
          <p:nvPr/>
        </p:nvSpPr>
        <p:spPr>
          <a:xfrm>
            <a:off x="1905000" y="5029200"/>
            <a:ext cx="8305800" cy="1291590"/>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The app will calculate this based on their interaction with others, using cutting edge Bluetooth technology, algorithms and artificial intelligence.</a:t>
            </a:r>
            <a:endParaRPr kumimoji="0" lang="en-US" sz="26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31F0250-B1C3-45F3-B96E-D80C6A939F9A}"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5061" name="TextBox 5"/>
          <p:cNvSpPr txBox="1"/>
          <p:nvPr/>
        </p:nvSpPr>
        <p:spPr>
          <a:xfrm>
            <a:off x="1676400" y="76200"/>
            <a:ext cx="84582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What Machine Learning can do</a:t>
            </a:r>
            <a:endParaRPr sz="4400" dirty="0">
              <a:solidFill>
                <a:schemeClr val="tx1"/>
              </a:solidFill>
              <a:latin typeface="Arial" panose="020B0604020202020204" pitchFamily="34" charset="0"/>
            </a:endParaRPr>
          </a:p>
        </p:txBody>
      </p:sp>
      <p:sp>
        <p:nvSpPr>
          <p:cNvPr id="8" name="TextBox 6"/>
          <p:cNvSpPr txBox="1">
            <a:spLocks noChangeArrowheads="1"/>
          </p:cNvSpPr>
          <p:nvPr/>
        </p:nvSpPr>
        <p:spPr bwMode="auto">
          <a:xfrm>
            <a:off x="1752600" y="1219200"/>
            <a:ext cx="8610600" cy="4492625"/>
          </a:xfrm>
          <a:prstGeom prst="rect">
            <a:avLst/>
          </a:prstGeom>
          <a:noFill/>
          <a:ln w="9525">
            <a:noFill/>
            <a:miter lim="800000"/>
          </a:ln>
        </p:spPr>
        <p:txBody>
          <a:bodyPr>
            <a:spAutoFit/>
          </a:bodyPr>
          <a:lstStyle/>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which category an object belongs to -- by </a:t>
            </a:r>
            <a:r>
              <a:rPr kumimoji="0" lang="en-US" sz="2600" kern="1200" cap="none" spc="0" normalizeH="0" baseline="0" noProof="0" dirty="0">
                <a:solidFill>
                  <a:srgbClr val="7030A0"/>
                </a:solidFill>
                <a:latin typeface="+mn-lt"/>
                <a:ea typeface="+mn-ea"/>
                <a:cs typeface="Arial" panose="020B0604020202020204" pitchFamily="34" charset="0"/>
              </a:rPr>
              <a:t>Classification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what is strange -- by </a:t>
            </a:r>
            <a:r>
              <a:rPr kumimoji="0" lang="en-US" sz="2600" kern="1200" cap="none" spc="0" normalizeH="0" baseline="0" noProof="0" dirty="0">
                <a:solidFill>
                  <a:srgbClr val="7030A0"/>
                </a:solidFill>
                <a:latin typeface="+mn-lt"/>
                <a:ea typeface="+mn-ea"/>
                <a:cs typeface="Arial" panose="020B0604020202020204" pitchFamily="34" charset="0"/>
              </a:rPr>
              <a:t>Anomaly Detection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how much and how many -- by </a:t>
            </a:r>
            <a:r>
              <a:rPr kumimoji="0" lang="en-US" sz="2600" kern="1200" cap="none" spc="0" normalizeH="0" baseline="0" noProof="0" dirty="0">
                <a:solidFill>
                  <a:srgbClr val="7030A0"/>
                </a:solidFill>
                <a:latin typeface="+mn-lt"/>
                <a:ea typeface="+mn-ea"/>
                <a:cs typeface="Arial" panose="020B0604020202020204" pitchFamily="34" charset="0"/>
              </a:rPr>
              <a:t>Regression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Finding how data is arranged – by </a:t>
            </a:r>
            <a:r>
              <a:rPr kumimoji="0" lang="en-US" sz="2600" kern="1200" cap="none" spc="0" normalizeH="0" baseline="0" noProof="0" dirty="0">
                <a:solidFill>
                  <a:srgbClr val="7030A0"/>
                </a:solidFill>
                <a:latin typeface="+mn-lt"/>
                <a:ea typeface="+mn-ea"/>
                <a:cs typeface="Arial" panose="020B0604020202020204" pitchFamily="34" charset="0"/>
              </a:rPr>
              <a:t>Clustering Algorithm</a:t>
            </a: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endParaRPr kumimoji="0" lang="en-US" sz="2600" kern="1200" cap="none" spc="0" normalizeH="0" baseline="0" noProof="0" dirty="0">
              <a:solidFill>
                <a:srgbClr val="7030A0"/>
              </a:solidFill>
              <a:latin typeface="+mn-lt"/>
              <a:ea typeface="+mn-ea"/>
              <a:cs typeface="Arial" panose="020B0604020202020204" pitchFamily="34" charset="0"/>
            </a:endParaRPr>
          </a:p>
          <a:p>
            <a:pPr marL="579755" marR="0" indent="-457200" algn="just" defTabSz="914400">
              <a:buClrTx/>
              <a:buSzTx/>
              <a:buFont typeface="Wingdings" panose="05000000000000000000" pitchFamily="2" charset="2"/>
              <a:buChar char="Ø"/>
              <a:defRPr/>
            </a:pPr>
            <a:r>
              <a:rPr kumimoji="0" lang="en-US" sz="2600" kern="1200" cap="none" spc="0" normalizeH="0" baseline="0" noProof="0" dirty="0">
                <a:latin typeface="+mn-lt"/>
                <a:ea typeface="+mn-ea"/>
                <a:cs typeface="Arial" panose="020B0604020202020204" pitchFamily="34" charset="0"/>
              </a:rPr>
              <a:t>What should I do next -- by </a:t>
            </a:r>
            <a:r>
              <a:rPr kumimoji="0" lang="en-US" sz="2600" kern="1200" cap="none" spc="0" normalizeH="0" baseline="0" noProof="0" dirty="0">
                <a:solidFill>
                  <a:srgbClr val="7030A0"/>
                </a:solidFill>
                <a:latin typeface="+mn-lt"/>
                <a:ea typeface="+mn-ea"/>
                <a:cs typeface="Arial" panose="020B0604020202020204" pitchFamily="34" charset="0"/>
              </a:rPr>
              <a:t>Reinforcement Algorithm</a:t>
            </a:r>
            <a:endParaRPr kumimoji="0" lang="en-US" sz="2600" kern="1200" cap="none" spc="0" normalizeH="0" baseline="0" noProof="0" dirty="0">
              <a:solidFill>
                <a:srgbClr val="7030A0"/>
              </a:solidFill>
              <a:latin typeface="+mn-lt"/>
              <a:ea typeface="+mn-ea"/>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s 69633"/>
          <p:cNvSpPr/>
          <p:nvPr/>
        </p:nvSpPr>
        <p:spPr>
          <a:xfrm>
            <a:off x="1524000" y="1219200"/>
            <a:ext cx="9144000" cy="5638800"/>
          </a:xfrm>
          <a:prstGeom prst="rect">
            <a:avLst/>
          </a:prstGeom>
          <a:solidFill>
            <a:schemeClr val="bg1"/>
          </a:solidFill>
          <a:ln w="9525">
            <a:noFill/>
          </a:ln>
        </p:spPr>
        <p:txBody>
          <a:bodyPr/>
          <a:p>
            <a:endParaRPr lang="en-US"/>
          </a:p>
        </p:txBody>
      </p:sp>
      <p:sp>
        <p:nvSpPr>
          <p:cNvPr id="69635" name="Title 69634"/>
          <p:cNvSpPr>
            <a:spLocks noGrp="1"/>
          </p:cNvSpPr>
          <p:nvPr>
            <p:ph type="title"/>
          </p:nvPr>
        </p:nvSpPr>
        <p:spPr>
          <a:xfrm>
            <a:off x="1828800" y="92075"/>
            <a:ext cx="8839200" cy="1431925"/>
          </a:xfrm>
        </p:spPr>
        <p:txBody>
          <a:bodyPr anchor="ctr" anchorCtr="0"/>
          <a:p>
            <a:r>
              <a:rPr sz="4000" b="1"/>
              <a:t>History of Machine Learning</a:t>
            </a:r>
            <a:endParaRPr sz="4000" b="1"/>
          </a:p>
        </p:txBody>
      </p:sp>
      <p:sp>
        <p:nvSpPr>
          <p:cNvPr id="69636" name="Text Placeholder 69635"/>
          <p:cNvSpPr>
            <a:spLocks noGrp="1"/>
          </p:cNvSpPr>
          <p:nvPr>
            <p:ph type="body" idx="1"/>
          </p:nvPr>
        </p:nvSpPr>
        <p:spPr>
          <a:xfrm>
            <a:off x="1524000" y="1371600"/>
            <a:ext cx="9144000" cy="5486400"/>
          </a:xfrm>
        </p:spPr>
        <p:txBody>
          <a:bodyPr/>
          <a:p>
            <a:pPr>
              <a:lnSpc>
                <a:spcPct val="110000"/>
              </a:lnSpc>
            </a:pPr>
            <a:r>
              <a:rPr sz="2400"/>
              <a:t>1960’s and 70’s:  </a:t>
            </a:r>
            <a:r>
              <a:rPr sz="2400" b="1"/>
              <a:t>Models of human learning</a:t>
            </a:r>
            <a:endParaRPr sz="2400" b="1"/>
          </a:p>
          <a:p>
            <a:pPr lvl="1">
              <a:lnSpc>
                <a:spcPct val="110000"/>
              </a:lnSpc>
            </a:pPr>
            <a:r>
              <a:rPr sz="2000"/>
              <a:t>High-level symbolic descriptions of knowledge, e.g., logical expressions or graphs/networks, e.g., (</a:t>
            </a:r>
            <a:r>
              <a:rPr sz="2000" err="1"/>
              <a:t>Karpinski</a:t>
            </a:r>
            <a:r>
              <a:rPr sz="2000"/>
              <a:t> &amp; </a:t>
            </a:r>
            <a:r>
              <a:rPr sz="2000" err="1"/>
              <a:t>Michalski</a:t>
            </a:r>
            <a:r>
              <a:rPr sz="2000"/>
              <a:t>, 1966) (Simon &amp; Lea, 1974).</a:t>
            </a:r>
            <a:endParaRPr sz="2000"/>
          </a:p>
          <a:p>
            <a:pPr lvl="1">
              <a:lnSpc>
                <a:spcPct val="110000"/>
              </a:lnSpc>
            </a:pPr>
            <a:r>
              <a:rPr sz="2000"/>
              <a:t>Winston’s (1975) structural learning system learned logic-based structural descriptions from examples.</a:t>
            </a:r>
            <a:endParaRPr sz="2000"/>
          </a:p>
          <a:p>
            <a:pPr>
              <a:lnSpc>
                <a:spcPct val="110000"/>
              </a:lnSpc>
            </a:pPr>
            <a:r>
              <a:rPr sz="2800" b="1" err="1"/>
              <a:t>Minsky</a:t>
            </a:r>
            <a:r>
              <a:rPr sz="2800"/>
              <a:t> </a:t>
            </a:r>
            <a:r>
              <a:rPr sz="2800" b="1" err="1"/>
              <a:t>Papert</a:t>
            </a:r>
            <a:r>
              <a:rPr sz="2800"/>
              <a:t>, 1969</a:t>
            </a:r>
            <a:r>
              <a:t> </a:t>
            </a:r>
            <a:endParaRPr sz="2400"/>
          </a:p>
          <a:p>
            <a:pPr>
              <a:lnSpc>
                <a:spcPct val="110000"/>
              </a:lnSpc>
            </a:pPr>
            <a:r>
              <a:rPr sz="2400"/>
              <a:t>1970’s: </a:t>
            </a:r>
            <a:r>
              <a:rPr sz="2400" b="1"/>
              <a:t>Genetic algorithms</a:t>
            </a:r>
            <a:endParaRPr sz="2400" b="1"/>
          </a:p>
          <a:p>
            <a:pPr lvl="1">
              <a:lnSpc>
                <a:spcPct val="110000"/>
              </a:lnSpc>
            </a:pPr>
            <a:r>
              <a:rPr sz="2000"/>
              <a:t>Developed by Holland (1975)</a:t>
            </a:r>
            <a:endParaRPr sz="2000"/>
          </a:p>
          <a:p>
            <a:pPr>
              <a:lnSpc>
                <a:spcPct val="110000"/>
              </a:lnSpc>
            </a:pPr>
            <a:r>
              <a:rPr sz="2400"/>
              <a:t>1970’s  - present: </a:t>
            </a:r>
            <a:r>
              <a:rPr sz="2400" b="1"/>
              <a:t>Knowledge-intensive learning</a:t>
            </a:r>
            <a:endParaRPr sz="2400" b="1"/>
          </a:p>
          <a:p>
            <a:pPr lvl="1">
              <a:lnSpc>
                <a:spcPct val="110000"/>
              </a:lnSpc>
            </a:pPr>
            <a:r>
              <a:rPr sz="2000"/>
              <a:t>A </a:t>
            </a:r>
            <a:r>
              <a:rPr sz="2000" err="1"/>
              <a:t>tabula</a:t>
            </a:r>
            <a:r>
              <a:rPr sz="2000"/>
              <a:t> </a:t>
            </a:r>
            <a:r>
              <a:rPr sz="2000" err="1"/>
              <a:t>rasa</a:t>
            </a:r>
            <a:r>
              <a:rPr sz="2000"/>
              <a:t> approach typically fares poorly.  “To acquire new knowledge a system must already possess a great deal of initial knowledge.”  </a:t>
            </a:r>
            <a:r>
              <a:rPr sz="2000" err="1"/>
              <a:t>Lenat’s</a:t>
            </a:r>
            <a:r>
              <a:rPr sz="2000"/>
              <a:t> CYC project is a good example.</a:t>
            </a:r>
            <a:endParaRPr sz="2000"/>
          </a:p>
          <a:p>
            <a:pPr>
              <a:lnSpc>
                <a:spcPct val="110000"/>
              </a:lnSpc>
              <a:buNone/>
            </a:pPr>
            <a:endParaRPr sz="2400"/>
          </a:p>
          <a:p>
            <a:pPr lvl="1">
              <a:lnSpc>
                <a:spcPct val="110000"/>
              </a:lnSpc>
            </a:pP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100" name="Google Shape;100;p18"/>
          <p:cNvSpPr txBox="1"/>
          <p:nvPr>
            <p:ph type="subTitle" idx="1"/>
          </p:nvPr>
        </p:nvSpPr>
        <p:spPr>
          <a:xfrm>
            <a:off x="467833" y="1375933"/>
            <a:ext cx="5028800" cy="4926800"/>
          </a:xfrm>
          <a:prstGeom prst="rect">
            <a:avLst/>
          </a:prstGeom>
        </p:spPr>
        <p:txBody>
          <a:bodyPr spcFirstLastPara="1" wrap="square" lIns="121900" tIns="121900" rIns="121900" bIns="121900" anchor="t" anchorCtr="0">
            <a:noAutofit/>
          </a:bodyPr>
          <a:lstStyle/>
          <a:p>
            <a:pPr marL="0" lvl="0" indent="0" algn="l" rtl="0">
              <a:lnSpc>
                <a:spcPct val="156000"/>
              </a:lnSpc>
              <a:spcBef>
                <a:spcPts val="0"/>
              </a:spcBef>
              <a:spcAft>
                <a:spcPts val="0"/>
              </a:spcAft>
              <a:buSzPts val="770"/>
              <a:buNone/>
            </a:pPr>
            <a:r>
              <a:rPr lang="en-GB" sz="1825">
                <a:solidFill>
                  <a:schemeClr val="dk2"/>
                </a:solidFill>
                <a:latin typeface="Arial" panose="020B0604020202020204"/>
                <a:ea typeface="Arial" panose="020B0604020202020204"/>
                <a:cs typeface="Arial" panose="020B0604020202020204"/>
                <a:sym typeface="Arial" panose="020B0604020202020204"/>
              </a:rPr>
              <a:t>To analyze data, you need to use tools that can help you process and manipulate data. Some of the commonly used data analytics tools include Excel, R, Python, SQL, Tableau, and Power BI. Excel is a widely used tool for data analytics, and it is easy to use, especially for beginners. R and Python are programming languages that are commonly used for data analytics. SQL is a language used to query databases, and Tableau and Power BI are tools used for data visualization.</a:t>
            </a:r>
            <a:endParaRPr sz="2575">
              <a:solidFill>
                <a:schemeClr val="dk2"/>
              </a:solidFill>
            </a:endParaRPr>
          </a:p>
        </p:txBody>
      </p:sp>
      <p:pic>
        <p:nvPicPr>
          <p:cNvPr id="101" name="Google Shape;101;p18"/>
          <p:cNvPicPr preferRelativeResize="0"/>
          <p:nvPr/>
        </p:nvPicPr>
        <p:blipFill>
          <a:blip r:embed="rId1"/>
          <a:stretch>
            <a:fillRect/>
          </a:stretch>
        </p:blipFill>
        <p:spPr>
          <a:xfrm>
            <a:off x="5849700" y="0"/>
            <a:ext cx="6342300" cy="6858000"/>
          </a:xfrm>
          <a:prstGeom prst="rect">
            <a:avLst/>
          </a:prstGeom>
          <a:noFill/>
          <a:ln>
            <a:noFill/>
          </a:ln>
        </p:spPr>
      </p:pic>
      <p:sp>
        <p:nvSpPr>
          <p:cNvPr id="79" name="Google Shape;79;p15"/>
          <p:cNvSpPr txBox="1"/>
          <p:nvPr>
            <p:ph type="title"/>
          </p:nvPr>
        </p:nvSpPr>
        <p:spPr>
          <a:xfrm>
            <a:off x="549275" y="644525"/>
            <a:ext cx="5547360" cy="873760"/>
          </a:xfrm>
          <a:prstGeom prst="rect">
            <a:avLst/>
          </a:prstGeom>
          <a:noFill/>
          <a:extLst>
            <a:ext uri="{909E8E84-426E-40DD-AFC4-6F175D3DCCD1}">
              <a14:hiddenFill xmlns:a14="http://schemas.microsoft.com/office/drawing/2010/main">
                <a:solidFill>
                  <a:schemeClr val="lt2"/>
                </a:solidFill>
              </a14:hiddenFill>
            </a:ext>
          </a:extLst>
        </p:spPr>
        <p:txBody>
          <a:bodyPr spcFirstLastPara="1" wrap="square" lIns="121900" tIns="121900" rIns="121900" bIns="121900" anchor="b" anchorCtr="0">
            <a:noAutofit/>
          </a:bodyPr>
          <a:p>
            <a:pPr marL="0" lvl="0" indent="0" algn="l" rtl="0">
              <a:spcBef>
                <a:spcPts val="0"/>
              </a:spcBef>
              <a:spcAft>
                <a:spcPts val="0"/>
              </a:spcAft>
              <a:buSzPts val="990"/>
              <a:buNone/>
            </a:pPr>
            <a:r>
              <a:rPr lang="en-US" sz="4500" dirty="0" smtClean="0">
                <a:sym typeface="Spectral" panose="02020502060000000000"/>
              </a:rPr>
              <a:t>Data Analysis tools</a:t>
            </a:r>
            <a:endParaRPr lang="en-GB" sz="4960">
              <a:solidFill>
                <a:schemeClr val="tx1"/>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s 70657"/>
          <p:cNvSpPr/>
          <p:nvPr/>
        </p:nvSpPr>
        <p:spPr>
          <a:xfrm>
            <a:off x="1524000" y="1219200"/>
            <a:ext cx="9144000" cy="5638800"/>
          </a:xfrm>
          <a:prstGeom prst="rect">
            <a:avLst/>
          </a:prstGeom>
          <a:solidFill>
            <a:schemeClr val="bg1"/>
          </a:solidFill>
          <a:ln w="9525">
            <a:noFill/>
          </a:ln>
        </p:spPr>
        <p:txBody>
          <a:bodyPr/>
          <a:p>
            <a:endParaRPr lang="en-US"/>
          </a:p>
        </p:txBody>
      </p:sp>
      <p:sp>
        <p:nvSpPr>
          <p:cNvPr id="70659" name="Title 70658"/>
          <p:cNvSpPr>
            <a:spLocks noGrp="1"/>
          </p:cNvSpPr>
          <p:nvPr>
            <p:ph type="title"/>
          </p:nvPr>
        </p:nvSpPr>
        <p:spPr>
          <a:xfrm>
            <a:off x="1524000" y="92075"/>
            <a:ext cx="9144000" cy="1431925"/>
          </a:xfrm>
        </p:spPr>
        <p:txBody>
          <a:bodyPr anchor="ctr" anchorCtr="0"/>
          <a:p>
            <a:r>
              <a:rPr sz="4000"/>
              <a:t>History of Machine Learning (cont’d)</a:t>
            </a:r>
            <a:endParaRPr sz="4000"/>
          </a:p>
        </p:txBody>
      </p:sp>
      <p:sp>
        <p:nvSpPr>
          <p:cNvPr id="70660" name="Text Placeholder 70659"/>
          <p:cNvSpPr>
            <a:spLocks noGrp="1"/>
          </p:cNvSpPr>
          <p:nvPr>
            <p:ph type="body" idx="1"/>
          </p:nvPr>
        </p:nvSpPr>
        <p:spPr>
          <a:xfrm>
            <a:off x="1828800" y="1371600"/>
            <a:ext cx="8839200" cy="5257800"/>
          </a:xfrm>
        </p:spPr>
        <p:txBody>
          <a:bodyPr/>
          <a:p>
            <a:r>
              <a:rPr sz="2400"/>
              <a:t>1970’s - present: </a:t>
            </a:r>
            <a:r>
              <a:rPr sz="2400" b="1"/>
              <a:t>Alternative modes of learning</a:t>
            </a:r>
            <a:r>
              <a:rPr sz="2400"/>
              <a:t> (besides examples)</a:t>
            </a:r>
            <a:endParaRPr sz="2400"/>
          </a:p>
          <a:p>
            <a:pPr lvl="1"/>
            <a:r>
              <a:rPr sz="2000"/>
              <a:t>Learning from instruction, e.g.,  (</a:t>
            </a:r>
            <a:r>
              <a:rPr sz="2000" err="1"/>
              <a:t>Mostow</a:t>
            </a:r>
            <a:r>
              <a:rPr sz="2000"/>
              <a:t>, 1983) (Gordon &amp; Subramanian, 1993)</a:t>
            </a:r>
            <a:endParaRPr sz="2000"/>
          </a:p>
          <a:p>
            <a:pPr lvl="1"/>
            <a:r>
              <a:rPr sz="2000"/>
              <a:t>Learning by analogy, e.g., (</a:t>
            </a:r>
            <a:r>
              <a:rPr sz="2000" err="1"/>
              <a:t>Veloso</a:t>
            </a:r>
            <a:r>
              <a:rPr sz="2000"/>
              <a:t>, 1990)</a:t>
            </a:r>
            <a:endParaRPr sz="2000"/>
          </a:p>
          <a:p>
            <a:pPr lvl="1"/>
            <a:r>
              <a:rPr sz="2000"/>
              <a:t>Learning from cases, e.g., (Aha, 1991)</a:t>
            </a:r>
            <a:endParaRPr sz="2000"/>
          </a:p>
          <a:p>
            <a:pPr lvl="1"/>
            <a:r>
              <a:rPr sz="2000"/>
              <a:t>Discovery (</a:t>
            </a:r>
            <a:r>
              <a:rPr sz="2000" err="1"/>
              <a:t>Lenat</a:t>
            </a:r>
            <a:r>
              <a:rPr sz="2000"/>
              <a:t>, 1977)</a:t>
            </a:r>
            <a:endParaRPr sz="2000"/>
          </a:p>
          <a:p>
            <a:pPr lvl="1"/>
            <a:r>
              <a:rPr sz="2000"/>
              <a:t>1991: The first of a series of workshops on </a:t>
            </a:r>
            <a:r>
              <a:rPr sz="2000" i="1" err="1"/>
              <a:t>Multistrategy</a:t>
            </a:r>
            <a:r>
              <a:rPr sz="2000" i="1"/>
              <a:t> Learning </a:t>
            </a:r>
            <a:r>
              <a:rPr sz="2000"/>
              <a:t>(</a:t>
            </a:r>
            <a:r>
              <a:rPr sz="2000" err="1"/>
              <a:t>Michalski</a:t>
            </a:r>
            <a:r>
              <a:rPr sz="2000"/>
              <a:t>)</a:t>
            </a:r>
            <a:endParaRPr sz="2000"/>
          </a:p>
          <a:p>
            <a:r>
              <a:rPr sz="2400"/>
              <a:t>1970’s – present: </a:t>
            </a:r>
            <a:r>
              <a:rPr sz="2400" b="1"/>
              <a:t>Meta-learning</a:t>
            </a:r>
            <a:endParaRPr sz="2400" b="1"/>
          </a:p>
          <a:p>
            <a:pPr lvl="1"/>
            <a:r>
              <a:rPr sz="2000"/>
              <a:t>Heuristics for focusing attention, e.g., (Gordon &amp; Subramanian, 1996)</a:t>
            </a:r>
            <a:endParaRPr sz="2000"/>
          </a:p>
          <a:p>
            <a:pPr lvl="1"/>
            <a:r>
              <a:rPr sz="2000"/>
              <a:t>Active selection of examples for learning, e.g., (</a:t>
            </a:r>
            <a:r>
              <a:rPr sz="2000" err="1"/>
              <a:t>Angluin</a:t>
            </a:r>
            <a:r>
              <a:rPr sz="2000"/>
              <a:t>, 1987), (</a:t>
            </a:r>
            <a:r>
              <a:rPr sz="2000" err="1"/>
              <a:t>Gasarch</a:t>
            </a:r>
            <a:r>
              <a:rPr sz="2000"/>
              <a:t> &amp; Smith, 1988), (Gordon, 1991)</a:t>
            </a:r>
            <a:endParaRPr sz="2000"/>
          </a:p>
          <a:p>
            <a:pPr lvl="1"/>
            <a:r>
              <a:rPr sz="2000"/>
              <a:t>Learning how to learn, e.g., (</a:t>
            </a:r>
            <a:r>
              <a:rPr sz="2000" err="1"/>
              <a:t>Schmidhuber</a:t>
            </a:r>
            <a:r>
              <a:rPr sz="2000"/>
              <a:t>, 1996)</a:t>
            </a:r>
            <a:endParaRPr sz="2000"/>
          </a:p>
          <a:p>
            <a:pPr lvl="1"/>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s 71681"/>
          <p:cNvSpPr/>
          <p:nvPr/>
        </p:nvSpPr>
        <p:spPr>
          <a:xfrm>
            <a:off x="1101725" y="696913"/>
            <a:ext cx="9566275" cy="7205662"/>
          </a:xfrm>
          <a:prstGeom prst="rect">
            <a:avLst/>
          </a:prstGeom>
          <a:noFill/>
          <a:ln w="9525">
            <a:noFill/>
          </a:ln>
        </p:spPr>
        <p:txBody>
          <a:bodyPr/>
          <a:p>
            <a:endParaRPr lang="en-US"/>
          </a:p>
        </p:txBody>
      </p:sp>
      <p:sp>
        <p:nvSpPr>
          <p:cNvPr id="71683" name="Title 71682"/>
          <p:cNvSpPr>
            <a:spLocks noGrp="1"/>
          </p:cNvSpPr>
          <p:nvPr>
            <p:ph type="title"/>
          </p:nvPr>
        </p:nvSpPr>
        <p:spPr>
          <a:xfrm>
            <a:off x="1419225" y="-41275"/>
            <a:ext cx="9248775" cy="1260475"/>
          </a:xfrm>
        </p:spPr>
        <p:txBody>
          <a:bodyPr anchor="ctr" anchorCtr="0"/>
          <a:p>
            <a:r>
              <a:rPr sz="4000"/>
              <a:t>History of Machine Learning (cont’d)</a:t>
            </a:r>
            <a:endParaRPr sz="4000"/>
          </a:p>
        </p:txBody>
      </p:sp>
      <p:sp>
        <p:nvSpPr>
          <p:cNvPr id="71684" name="Text Placeholder 71683"/>
          <p:cNvSpPr>
            <a:spLocks noGrp="1"/>
          </p:cNvSpPr>
          <p:nvPr>
            <p:ph type="body" idx="1"/>
          </p:nvPr>
        </p:nvSpPr>
        <p:spPr>
          <a:xfrm>
            <a:off x="1524000" y="1600200"/>
            <a:ext cx="9144000" cy="5257800"/>
          </a:xfrm>
        </p:spPr>
        <p:txBody>
          <a:bodyPr/>
          <a:p>
            <a:pPr>
              <a:lnSpc>
                <a:spcPct val="110000"/>
              </a:lnSpc>
            </a:pPr>
            <a:r>
              <a:rPr sz="2000"/>
              <a:t>1980 – The First Machine Learning Workshop was held at Carnegie-Mellon University in Pittsburgh.</a:t>
            </a:r>
            <a:endParaRPr sz="2000"/>
          </a:p>
          <a:p>
            <a:pPr>
              <a:lnSpc>
                <a:spcPct val="110000"/>
              </a:lnSpc>
            </a:pPr>
            <a:r>
              <a:rPr sz="2000"/>
              <a:t>1980 – Three consecutive issues of the </a:t>
            </a:r>
            <a:r>
              <a:rPr sz="2000" i="1"/>
              <a:t>International Journal of Policy Analysis and Information Systems</a:t>
            </a:r>
            <a:r>
              <a:rPr sz="2000"/>
              <a:t> were specially devoted to machine learning.</a:t>
            </a:r>
            <a:endParaRPr sz="2000"/>
          </a:p>
          <a:p>
            <a:pPr>
              <a:lnSpc>
                <a:spcPct val="110000"/>
              </a:lnSpc>
            </a:pPr>
            <a:r>
              <a:rPr sz="2000" b="1"/>
              <a:t>1981 - Hinton, Jordan, </a:t>
            </a:r>
            <a:r>
              <a:rPr sz="2000" b="1" err="1"/>
              <a:t>Sejnowski</a:t>
            </a:r>
            <a:r>
              <a:rPr sz="2000" b="1"/>
              <a:t>, </a:t>
            </a:r>
            <a:r>
              <a:rPr sz="2000" b="1" err="1"/>
              <a:t>Rumelhart</a:t>
            </a:r>
            <a:r>
              <a:rPr sz="2000" b="1"/>
              <a:t>, </a:t>
            </a:r>
            <a:r>
              <a:rPr sz="2000" b="1" err="1"/>
              <a:t>McLeland</a:t>
            </a:r>
            <a:r>
              <a:rPr sz="2000" b="1"/>
              <a:t> at UCSD </a:t>
            </a:r>
            <a:endParaRPr sz="2000" b="1"/>
          </a:p>
          <a:p>
            <a:pPr lvl="1">
              <a:lnSpc>
                <a:spcPct val="110000"/>
              </a:lnSpc>
            </a:pPr>
            <a:r>
              <a:rPr sz="1800" b="1"/>
              <a:t>Back Propagation </a:t>
            </a:r>
            <a:r>
              <a:rPr sz="1800" b="1" err="1"/>
              <a:t>alg</a:t>
            </a:r>
            <a:r>
              <a:rPr sz="1800" b="1"/>
              <a:t>.  PDP Book</a:t>
            </a:r>
            <a:endParaRPr sz="1800" b="1"/>
          </a:p>
          <a:p>
            <a:pPr>
              <a:lnSpc>
                <a:spcPct val="110000"/>
              </a:lnSpc>
            </a:pPr>
            <a:r>
              <a:rPr sz="2000"/>
              <a:t>1986 – The establishment of the </a:t>
            </a:r>
            <a:r>
              <a:rPr sz="2000" i="1"/>
              <a:t>Machine Learning</a:t>
            </a:r>
            <a:r>
              <a:rPr sz="2000"/>
              <a:t> journal.</a:t>
            </a:r>
            <a:endParaRPr sz="2000"/>
          </a:p>
          <a:p>
            <a:pPr>
              <a:lnSpc>
                <a:spcPct val="110000"/>
              </a:lnSpc>
            </a:pPr>
            <a:r>
              <a:rPr sz="2000"/>
              <a:t>1987 – The beginning of annual international conferences on machine learning (ICML). Snowbird ML conference</a:t>
            </a:r>
            <a:endParaRPr sz="2000"/>
          </a:p>
          <a:p>
            <a:pPr>
              <a:lnSpc>
                <a:spcPct val="110000"/>
              </a:lnSpc>
            </a:pPr>
            <a:r>
              <a:rPr sz="2000"/>
              <a:t>1988 – The beginning of regular workshops on computational learning theory (COLT).</a:t>
            </a:r>
            <a:endParaRPr sz="2000"/>
          </a:p>
          <a:p>
            <a:pPr>
              <a:lnSpc>
                <a:spcPct val="110000"/>
              </a:lnSpc>
            </a:pPr>
            <a:r>
              <a:rPr sz="2000"/>
              <a:t>1990’s – Explosive growth in the field of data mining, which involves the application of machine learning techniques.</a:t>
            </a:r>
            <a:endParaRPr sz="2000"/>
          </a:p>
          <a:p>
            <a:pPr>
              <a:lnSpc>
                <a:spcPct val="110000"/>
              </a:lnSpc>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s 96257"/>
          <p:cNvSpPr/>
          <p:nvPr/>
        </p:nvSpPr>
        <p:spPr>
          <a:xfrm>
            <a:off x="1101725" y="696913"/>
            <a:ext cx="9566275" cy="7205662"/>
          </a:xfrm>
          <a:prstGeom prst="rect">
            <a:avLst/>
          </a:prstGeom>
          <a:noFill/>
          <a:ln w="9525">
            <a:noFill/>
          </a:ln>
        </p:spPr>
        <p:txBody>
          <a:bodyPr/>
          <a:p>
            <a:endParaRPr lang="en-US"/>
          </a:p>
        </p:txBody>
      </p:sp>
      <p:sp>
        <p:nvSpPr>
          <p:cNvPr id="96259" name="Title 96258"/>
          <p:cNvSpPr>
            <a:spLocks noGrp="1"/>
          </p:cNvSpPr>
          <p:nvPr>
            <p:ph type="title"/>
          </p:nvPr>
        </p:nvSpPr>
        <p:spPr>
          <a:xfrm>
            <a:off x="1419225" y="-41275"/>
            <a:ext cx="9248775" cy="1260475"/>
          </a:xfrm>
        </p:spPr>
        <p:txBody>
          <a:bodyPr anchor="ctr" anchorCtr="0"/>
          <a:p>
            <a:r>
              <a:rPr sz="4000" b="1"/>
              <a:t>Bottom line from History</a:t>
            </a:r>
            <a:endParaRPr sz="4000" b="1"/>
          </a:p>
        </p:txBody>
      </p:sp>
      <p:sp>
        <p:nvSpPr>
          <p:cNvPr id="96260" name="Text Placeholder 96259"/>
          <p:cNvSpPr>
            <a:spLocks noGrp="1"/>
          </p:cNvSpPr>
          <p:nvPr>
            <p:ph type="body" idx="1"/>
          </p:nvPr>
        </p:nvSpPr>
        <p:spPr>
          <a:xfrm>
            <a:off x="1524000" y="1600200"/>
            <a:ext cx="9144000" cy="5257800"/>
          </a:xfrm>
        </p:spPr>
        <p:txBody>
          <a:bodyPr/>
          <a:p>
            <a:pPr>
              <a:lnSpc>
                <a:spcPct val="150000"/>
              </a:lnSpc>
            </a:pPr>
            <a:r>
              <a:rPr sz="2800"/>
              <a:t>1960 – The </a:t>
            </a:r>
            <a:r>
              <a:rPr sz="2800" err="1"/>
              <a:t>Perceptron</a:t>
            </a:r>
            <a:r>
              <a:rPr sz="2800"/>
              <a:t> (</a:t>
            </a:r>
            <a:r>
              <a:rPr sz="2800" err="1"/>
              <a:t>Minsky</a:t>
            </a:r>
            <a:r>
              <a:rPr sz="2800"/>
              <a:t> </a:t>
            </a:r>
            <a:r>
              <a:rPr sz="2800" err="1"/>
              <a:t>Papert</a:t>
            </a:r>
            <a:r>
              <a:rPr sz="2800"/>
              <a:t>)</a:t>
            </a:r>
            <a:endParaRPr sz="2800"/>
          </a:p>
          <a:p>
            <a:pPr>
              <a:lnSpc>
                <a:spcPct val="150000"/>
              </a:lnSpc>
            </a:pPr>
            <a:r>
              <a:rPr sz="2800"/>
              <a:t>1960 – “Bellman Curse of Dimensionality”</a:t>
            </a:r>
            <a:endParaRPr sz="2800"/>
          </a:p>
          <a:p>
            <a:pPr>
              <a:lnSpc>
                <a:spcPct val="150000"/>
              </a:lnSpc>
            </a:pPr>
            <a:r>
              <a:rPr sz="2800"/>
              <a:t>1980 – Bounds on statistical estimators (C. Stone)</a:t>
            </a:r>
            <a:endParaRPr sz="2800"/>
          </a:p>
          <a:p>
            <a:pPr>
              <a:lnSpc>
                <a:spcPct val="150000"/>
              </a:lnSpc>
            </a:pPr>
            <a:r>
              <a:rPr sz="2800"/>
              <a:t>1990 – Beginning of high dimensional data (Hundreds variables)</a:t>
            </a:r>
            <a:endParaRPr sz="2800"/>
          </a:p>
          <a:p>
            <a:pPr>
              <a:lnSpc>
                <a:spcPct val="150000"/>
              </a:lnSpc>
            </a:pPr>
            <a:r>
              <a:rPr sz="2800"/>
              <a:t>2000 – High dimensional data (Thousands variables) </a:t>
            </a:r>
            <a:endParaRPr sz="2800"/>
          </a:p>
          <a:p>
            <a:pPr>
              <a:lnSpc>
                <a:spcPct val="150000"/>
              </a:lnSpc>
            </a:pP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4">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6085" name="Title 1"/>
          <p:cNvSpPr>
            <a:spLocks noGrp="1"/>
          </p:cNvSpPr>
          <p:nvPr>
            <p:ph type="title"/>
          </p:nvPr>
        </p:nvSpPr>
        <p:spPr>
          <a:xfrm>
            <a:off x="1981200" y="228600"/>
            <a:ext cx="8382000" cy="685800"/>
          </a:xfrm>
        </p:spPr>
        <p:txBody>
          <a:bodyPr vert="horz" wrap="square" lIns="91440" tIns="45720" rIns="91440" bIns="45720" anchor="ctr" anchorCtr="0">
            <a:normAutofit fontScale="90000"/>
          </a:bodyPr>
          <a:p>
            <a:r>
              <a:rPr sz="4000" b="1" dirty="0"/>
              <a:t>How Do You Decide Which Algorithm to Use?</a:t>
            </a:r>
            <a:endParaRPr sz="4000" dirty="0"/>
          </a:p>
        </p:txBody>
      </p:sp>
      <p:sp>
        <p:nvSpPr>
          <p:cNvPr id="46086" name="Content Placeholder 2"/>
          <p:cNvSpPr>
            <a:spLocks noGrp="1"/>
          </p:cNvSpPr>
          <p:nvPr>
            <p:ph idx="1"/>
          </p:nvPr>
        </p:nvSpPr>
        <p:spPr>
          <a:xfrm>
            <a:off x="1981200" y="1143000"/>
            <a:ext cx="8229600" cy="4983163"/>
          </a:xfrm>
        </p:spPr>
        <p:txBody>
          <a:bodyPr vert="horz" wrap="square" lIns="91440" tIns="45720" rIns="91440" bIns="45720" anchor="t" anchorCtr="0"/>
          <a:p>
            <a:pPr algn="just"/>
            <a:r>
              <a:rPr sz="2400" dirty="0"/>
              <a:t>Choosing the right algorithm can seem overwhelming—there are dozens of supervised and unsupervised machine learning algorithms, and each takes a different approach to learning.</a:t>
            </a:r>
            <a:endParaRPr sz="2400" dirty="0"/>
          </a:p>
          <a:p>
            <a:pPr algn="just"/>
            <a:endParaRPr sz="2400" dirty="0"/>
          </a:p>
          <a:p>
            <a:pPr algn="just"/>
            <a:r>
              <a:rPr sz="2400" dirty="0"/>
              <a:t>There is no best method or one size fits all. Finding the right algorithm is partly just trial and error—even highly experienced data scientists can’t tell whether an algorithm will work without trying it out. </a:t>
            </a:r>
            <a:endParaRPr sz="2400" dirty="0"/>
          </a:p>
          <a:p>
            <a:pPr algn="just"/>
            <a:endParaRPr sz="2400" dirty="0"/>
          </a:p>
          <a:p>
            <a:pPr algn="just"/>
            <a:r>
              <a:rPr sz="2400" dirty="0"/>
              <a:t>But algorithm selection also depends on the size and type of data you’re working with, the insights you want to get from the data, and how those insights will be used.</a:t>
            </a:r>
            <a:endParaRPr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
        <p:nvSpPr>
          <p:cNvPr id="47109" name="Title 1"/>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sz="4000" b="1" dirty="0"/>
              <a:t>Questions to Consider Before You Start</a:t>
            </a:r>
            <a:endParaRPr sz="4000" dirty="0"/>
          </a:p>
        </p:txBody>
      </p:sp>
      <p:sp>
        <p:nvSpPr>
          <p:cNvPr id="47110" name="Content Placeholder 2"/>
          <p:cNvSpPr>
            <a:spLocks noGrp="1"/>
          </p:cNvSpPr>
          <p:nvPr>
            <p:ph idx="1"/>
          </p:nvPr>
        </p:nvSpPr>
        <p:spPr>
          <a:xfrm>
            <a:off x="1981200" y="1143000"/>
            <a:ext cx="8229600" cy="4983163"/>
          </a:xfrm>
        </p:spPr>
        <p:txBody>
          <a:bodyPr vert="horz" wrap="square" lIns="91440" tIns="45720" rIns="91440" bIns="45720" anchor="t" anchorCtr="0"/>
          <a:p>
            <a:pPr eaLnBrk="1" hangingPunct="1"/>
            <a:endParaRPr sz="2400" dirty="0"/>
          </a:p>
          <a:p>
            <a:pPr eaLnBrk="1" hangingPunct="1"/>
            <a:r>
              <a:rPr sz="2400" dirty="0"/>
              <a:t>Every machine learning workflow begins with three questions:</a:t>
            </a:r>
            <a:endParaRPr sz="2400" dirty="0"/>
          </a:p>
          <a:p>
            <a:pPr lvl="1" eaLnBrk="1" hangingPunct="1"/>
            <a:r>
              <a:rPr sz="2400" dirty="0"/>
              <a:t>What kind of data are you working with?</a:t>
            </a:r>
            <a:endParaRPr sz="2400" dirty="0"/>
          </a:p>
          <a:p>
            <a:pPr lvl="1" eaLnBrk="1" hangingPunct="1"/>
            <a:r>
              <a:rPr sz="2400" dirty="0"/>
              <a:t>What insights do you want to get from it?</a:t>
            </a:r>
            <a:endParaRPr sz="2400" dirty="0"/>
          </a:p>
          <a:p>
            <a:pPr lvl="1" eaLnBrk="1" hangingPunct="1"/>
            <a:r>
              <a:rPr sz="2400" dirty="0"/>
              <a:t>How and where will those insights be applied?</a:t>
            </a:r>
            <a:endParaRPr sz="2400" dirty="0"/>
          </a:p>
          <a:p>
            <a:pPr lvl="1" eaLnBrk="1" hangingPunct="1"/>
            <a:endParaRPr sz="2400" dirty="0"/>
          </a:p>
          <a:p>
            <a:pPr eaLnBrk="1" hangingPunct="1"/>
            <a:r>
              <a:rPr sz="2400" dirty="0"/>
              <a:t>Your answers to these questions help you decide whether to use supervised or unsupervised learning.</a:t>
            </a:r>
            <a:endParaRPr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xfrm>
            <a:off x="1981200" y="-76200"/>
            <a:ext cx="8229600" cy="1143000"/>
          </a:xfrm>
        </p:spPr>
        <p:txBody>
          <a:bodyPr vert="horz" wrap="square" lIns="91440" tIns="45720" rIns="91440" bIns="45720" anchor="ctr" anchorCtr="0"/>
          <a:p>
            <a:pPr eaLnBrk="1" hangingPunct="1"/>
            <a:r>
              <a:rPr dirty="0">
                <a:solidFill>
                  <a:schemeClr val="tx1"/>
                </a:solidFill>
              </a:rPr>
              <a:t>Designing a Learning System</a:t>
            </a:r>
            <a:endParaRPr dirty="0">
              <a:solidFill>
                <a:schemeClr val="tx1"/>
              </a:solidFill>
            </a:endParaRPr>
          </a:p>
        </p:txBody>
      </p:sp>
      <p:sp>
        <p:nvSpPr>
          <p:cNvPr id="51203" name="Rectangle 3"/>
          <p:cNvSpPr>
            <a:spLocks noGrp="1"/>
          </p:cNvSpPr>
          <p:nvPr>
            <p:ph idx="1"/>
          </p:nvPr>
        </p:nvSpPr>
        <p:spPr>
          <a:xfrm>
            <a:off x="2057400" y="990600"/>
            <a:ext cx="8305800" cy="2663825"/>
          </a:xfrm>
        </p:spPr>
        <p:txBody>
          <a:bodyPr vert="horz" wrap="square" lIns="91440" tIns="45720" rIns="91440" bIns="45720" anchor="t" anchorCtr="0">
            <a:normAutofit/>
          </a:bodyPr>
          <a:p>
            <a:pPr algn="just" eaLnBrk="1" hangingPunct="1">
              <a:lnSpc>
                <a:spcPct val="90000"/>
              </a:lnSpc>
            </a:pPr>
            <a:r>
              <a:rPr sz="1800" dirty="0">
                <a:latin typeface="Calibri" panose="020F0502020204030204" charset="0"/>
                <a:cs typeface="Calibri" panose="020F0502020204030204" charset="0"/>
              </a:rPr>
              <a:t>Choose the training experience</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exactly what is too be learned, i.e. the </a:t>
            </a:r>
            <a:r>
              <a:rPr sz="1800" b="1" i="1" dirty="0">
                <a:solidFill>
                  <a:srgbClr val="FF0000"/>
                </a:solidFill>
                <a:latin typeface="Calibri" panose="020F0502020204030204" charset="0"/>
                <a:cs typeface="Calibri" panose="020F0502020204030204" charset="0"/>
              </a:rPr>
              <a:t>target function</a:t>
            </a:r>
            <a:r>
              <a:rPr sz="1800" dirty="0">
                <a:latin typeface="Calibri" panose="020F0502020204030204" charset="0"/>
                <a:cs typeface="Calibri" panose="020F0502020204030204" charset="0"/>
              </a:rPr>
              <a:t>.</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how to represent the target function.</a:t>
            </a:r>
            <a:endParaRPr sz="1800" dirty="0">
              <a:latin typeface="Calibri" panose="020F0502020204030204" charset="0"/>
              <a:cs typeface="Calibri" panose="020F0502020204030204" charset="0"/>
            </a:endParaRPr>
          </a:p>
          <a:p>
            <a:pPr algn="just" eaLnBrk="1" hangingPunct="1">
              <a:lnSpc>
                <a:spcPct val="90000"/>
              </a:lnSpc>
            </a:pPr>
            <a:r>
              <a:rPr sz="1800" dirty="0">
                <a:latin typeface="Calibri" panose="020F0502020204030204" charset="0"/>
                <a:cs typeface="Calibri" panose="020F0502020204030204" charset="0"/>
              </a:rPr>
              <a:t>Choose a learning algorithm to infer the target function from the experience.</a:t>
            </a:r>
            <a:endParaRPr sz="1800" dirty="0">
              <a:latin typeface="Calibri" panose="020F0502020204030204" charset="0"/>
              <a:cs typeface="Calibri" panose="020F0502020204030204" charset="0"/>
            </a:endParaRPr>
          </a:p>
        </p:txBody>
      </p:sp>
      <p:grpSp>
        <p:nvGrpSpPr>
          <p:cNvPr id="51204" name="Group 11"/>
          <p:cNvGrpSpPr/>
          <p:nvPr/>
        </p:nvGrpSpPr>
        <p:grpSpPr>
          <a:xfrm>
            <a:off x="3170238" y="3931603"/>
            <a:ext cx="5567362" cy="2282825"/>
            <a:chOff x="1646238" y="4369753"/>
            <a:chExt cx="5567362" cy="2282825"/>
          </a:xfrm>
        </p:grpSpPr>
        <p:sp>
          <p:nvSpPr>
            <p:cNvPr id="51208" name="Oval 4"/>
            <p:cNvSpPr/>
            <p:nvPr/>
          </p:nvSpPr>
          <p:spPr>
            <a:xfrm>
              <a:off x="1646238" y="4919209"/>
              <a:ext cx="2159486" cy="929594"/>
            </a:xfrm>
            <a:prstGeom prst="ellipse">
              <a:avLst/>
            </a:prstGeom>
            <a:solidFill>
              <a:srgbClr val="FFFF00"/>
            </a:solidFill>
            <a:ln w="12700" cap="flat" cmpd="sng">
              <a:solidFill>
                <a:schemeClr val="tx1"/>
              </a:solidFill>
              <a:prstDash val="solid"/>
              <a:headEnd type="none" w="med" len="med"/>
              <a:tailEnd type="none" w="med" len="med"/>
            </a:ln>
          </p:spPr>
          <p:txBody>
            <a:bodyPr wrap="none" lIns="90000" tIns="46800" rIns="90000" bIns="46800" anchor="ctr" anchorCtr="0">
              <a:spAutoFit/>
            </a:bodyPr>
            <a:p>
              <a:r>
                <a:rPr dirty="0">
                  <a:latin typeface="Arial" panose="020B0604020202020204" pitchFamily="34" charset="0"/>
                </a:rPr>
                <a:t>Environment/</a:t>
              </a:r>
              <a:endParaRPr dirty="0">
                <a:latin typeface="Arial" panose="020B0604020202020204" pitchFamily="34" charset="0"/>
              </a:endParaRPr>
            </a:p>
            <a:p>
              <a:r>
                <a:rPr dirty="0">
                  <a:latin typeface="Arial" panose="020B0604020202020204" pitchFamily="34" charset="0"/>
                </a:rPr>
                <a:t>Experience</a:t>
              </a:r>
              <a:endParaRPr dirty="0">
                <a:latin typeface="Arial" panose="020B0604020202020204" pitchFamily="34" charset="0"/>
              </a:endParaRPr>
            </a:p>
          </p:txBody>
        </p:sp>
        <p:sp>
          <p:nvSpPr>
            <p:cNvPr id="51209" name="Rectangle 5"/>
            <p:cNvSpPr/>
            <p:nvPr/>
          </p:nvSpPr>
          <p:spPr>
            <a:xfrm>
              <a:off x="5213350" y="4369753"/>
              <a:ext cx="1993900" cy="369570"/>
            </a:xfrm>
            <a:prstGeom prst="rect">
              <a:avLst/>
            </a:prstGeom>
            <a:solidFill>
              <a:srgbClr val="00CCC7"/>
            </a:solidFill>
            <a:ln w="12700" cap="flat" cmpd="sng">
              <a:solidFill>
                <a:schemeClr val="tx1"/>
              </a:solidFill>
              <a:prstDash val="solid"/>
              <a:miter/>
              <a:headEnd type="none" w="med" len="med"/>
              <a:tailEnd type="none" w="med" len="med"/>
            </a:ln>
          </p:spPr>
          <p:txBody>
            <a:bodyPr lIns="90000" tIns="46800" rIns="90000" bIns="46800" anchor="ctr" anchorCtr="0">
              <a:spAutoFit/>
            </a:bodyPr>
            <a:p>
              <a:r>
                <a:rPr dirty="0">
                  <a:latin typeface="Arial" panose="020B0604020202020204" pitchFamily="34" charset="0"/>
                </a:rPr>
                <a:t>Learner</a:t>
              </a:r>
              <a:endParaRPr dirty="0">
                <a:latin typeface="Arial" panose="020B0604020202020204" pitchFamily="34" charset="0"/>
              </a:endParaRPr>
            </a:p>
          </p:txBody>
        </p:sp>
        <p:cxnSp>
          <p:nvCxnSpPr>
            <p:cNvPr id="51210" name="AutoShape 7"/>
            <p:cNvCxnSpPr>
              <a:stCxn id="51208" idx="6"/>
            </p:cNvCxnSpPr>
            <p:nvPr/>
          </p:nvCxnSpPr>
          <p:spPr>
            <a:xfrm flipV="1">
              <a:off x="3805873" y="4584065"/>
              <a:ext cx="1333500" cy="800100"/>
            </a:xfrm>
            <a:prstGeom prst="straightConnector1">
              <a:avLst/>
            </a:prstGeom>
            <a:ln w="28575" cap="flat" cmpd="sng">
              <a:solidFill>
                <a:schemeClr val="tx1"/>
              </a:solidFill>
              <a:prstDash val="solid"/>
              <a:headEnd type="none" w="med" len="med"/>
              <a:tailEnd type="triangle" w="med" len="med"/>
            </a:ln>
          </p:spPr>
        </p:cxnSp>
        <p:sp>
          <p:nvSpPr>
            <p:cNvPr id="51211" name="Oval 8"/>
            <p:cNvSpPr/>
            <p:nvPr/>
          </p:nvSpPr>
          <p:spPr>
            <a:xfrm>
              <a:off x="5299075" y="5107149"/>
              <a:ext cx="1851522" cy="526728"/>
            </a:xfrm>
            <a:prstGeom prst="ellipse">
              <a:avLst/>
            </a:prstGeom>
            <a:solidFill>
              <a:srgbClr val="FFFF00"/>
            </a:solidFill>
            <a:ln w="12700" cap="flat" cmpd="sng">
              <a:solidFill>
                <a:schemeClr val="tx1"/>
              </a:solidFill>
              <a:prstDash val="solid"/>
              <a:headEnd type="none" w="med" len="med"/>
              <a:tailEnd type="none" w="med" len="med"/>
            </a:ln>
          </p:spPr>
          <p:txBody>
            <a:bodyPr wrap="none" lIns="90000" tIns="46800" rIns="90000" bIns="46800" anchor="ctr" anchorCtr="0">
              <a:spAutoFit/>
            </a:bodyPr>
            <a:p>
              <a:r>
                <a:rPr dirty="0">
                  <a:latin typeface="Arial" panose="020B0604020202020204" pitchFamily="34" charset="0"/>
                </a:rPr>
                <a:t>Knowledge</a:t>
              </a:r>
              <a:endParaRPr dirty="0">
                <a:latin typeface="Arial" panose="020B0604020202020204" pitchFamily="34" charset="0"/>
              </a:endParaRPr>
            </a:p>
          </p:txBody>
        </p:sp>
        <p:sp>
          <p:nvSpPr>
            <p:cNvPr id="51212" name="Rectangle 10"/>
            <p:cNvSpPr/>
            <p:nvPr/>
          </p:nvSpPr>
          <p:spPr>
            <a:xfrm>
              <a:off x="5219700" y="6006148"/>
              <a:ext cx="1993900" cy="646430"/>
            </a:xfrm>
            <a:prstGeom prst="rect">
              <a:avLst/>
            </a:prstGeom>
            <a:solidFill>
              <a:srgbClr val="00CCC7"/>
            </a:solidFill>
            <a:ln w="12700" cap="flat" cmpd="sng">
              <a:solidFill>
                <a:schemeClr val="tx1"/>
              </a:solidFill>
              <a:prstDash val="solid"/>
              <a:miter/>
              <a:headEnd type="none" w="med" len="med"/>
              <a:tailEnd type="none" w="med" len="med"/>
            </a:ln>
          </p:spPr>
          <p:txBody>
            <a:bodyPr lIns="90000" tIns="46800" rIns="90000" bIns="46800" anchor="ctr" anchorCtr="0">
              <a:spAutoFit/>
            </a:bodyPr>
            <a:p>
              <a:r>
                <a:rPr dirty="0">
                  <a:latin typeface="Arial" panose="020B0604020202020204" pitchFamily="34" charset="0"/>
                </a:rPr>
                <a:t>Performance</a:t>
              </a:r>
              <a:endParaRPr dirty="0">
                <a:latin typeface="Arial" panose="020B0604020202020204" pitchFamily="34" charset="0"/>
              </a:endParaRPr>
            </a:p>
            <a:p>
              <a:r>
                <a:rPr dirty="0">
                  <a:latin typeface="Arial" panose="020B0604020202020204" pitchFamily="34" charset="0"/>
                </a:rPr>
                <a:t>Element</a:t>
              </a:r>
              <a:endParaRPr dirty="0">
                <a:latin typeface="Arial" panose="020B0604020202020204" pitchFamily="34" charset="0"/>
              </a:endParaRPr>
            </a:p>
          </p:txBody>
        </p:sp>
        <p:cxnSp>
          <p:nvCxnSpPr>
            <p:cNvPr id="51213" name="AutoShape 11"/>
            <p:cNvCxnSpPr>
              <a:stCxn id="51209" idx="2"/>
              <a:endCxn id="51211" idx="0"/>
            </p:cNvCxnSpPr>
            <p:nvPr/>
          </p:nvCxnSpPr>
          <p:spPr>
            <a:xfrm>
              <a:off x="6210300" y="4739640"/>
              <a:ext cx="14605" cy="367665"/>
            </a:xfrm>
            <a:prstGeom prst="straightConnector1">
              <a:avLst/>
            </a:prstGeom>
            <a:ln w="28575" cap="flat" cmpd="sng">
              <a:solidFill>
                <a:schemeClr val="tx1"/>
              </a:solidFill>
              <a:prstDash val="solid"/>
              <a:headEnd type="none" w="med" len="med"/>
              <a:tailEnd type="triangle" w="med" len="med"/>
            </a:ln>
          </p:spPr>
        </p:cxnSp>
        <p:cxnSp>
          <p:nvCxnSpPr>
            <p:cNvPr id="51214" name="AutoShape 12"/>
            <p:cNvCxnSpPr>
              <a:stCxn id="51211" idx="4"/>
              <a:endCxn id="51212" idx="0"/>
            </p:cNvCxnSpPr>
            <p:nvPr/>
          </p:nvCxnSpPr>
          <p:spPr>
            <a:xfrm flipH="1">
              <a:off x="6216333" y="5633720"/>
              <a:ext cx="8255" cy="372745"/>
            </a:xfrm>
            <a:prstGeom prst="straightConnector1">
              <a:avLst/>
            </a:prstGeom>
            <a:ln w="28575" cap="flat" cmpd="sng">
              <a:solidFill>
                <a:schemeClr val="tx1"/>
              </a:solidFill>
              <a:prstDash val="solid"/>
              <a:headEnd type="none" w="med" len="med"/>
              <a:tailEnd type="triangle" w="med" len="med"/>
            </a:ln>
          </p:spPr>
        </p:cxnSp>
        <p:cxnSp>
          <p:nvCxnSpPr>
            <p:cNvPr id="51215" name="AutoShape 13"/>
            <p:cNvCxnSpPr>
              <a:stCxn id="51208" idx="6"/>
              <a:endCxn id="51212" idx="1"/>
            </p:cNvCxnSpPr>
            <p:nvPr/>
          </p:nvCxnSpPr>
          <p:spPr>
            <a:xfrm>
              <a:off x="3805873" y="5384006"/>
              <a:ext cx="1413510" cy="945515"/>
            </a:xfrm>
            <a:prstGeom prst="straightConnector1">
              <a:avLst/>
            </a:prstGeom>
            <a:ln w="28575" cap="flat" cmpd="sng">
              <a:solidFill>
                <a:schemeClr val="tx1"/>
              </a:solidFill>
              <a:prstDash val="solid"/>
              <a:headEnd type="none" w="med" len="med"/>
              <a:tailEnd type="triangle" w="med" len="med"/>
            </a:ln>
          </p:spPr>
        </p:cxnSp>
      </p:grpSp>
      <p:sp>
        <p:nvSpPr>
          <p:cNvPr id="14" name="Date Placeholder 1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92414DD-2046-43DE-9D1D-CE8B8E7B3BAA}"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5" name="Footer Placeholder 1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6" name="Slide Number Placeholder 1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53251" name="object 4"/>
          <p:cNvSpPr txBox="1"/>
          <p:nvPr/>
        </p:nvSpPr>
        <p:spPr>
          <a:xfrm>
            <a:off x="1981200" y="1219200"/>
            <a:ext cx="8229600" cy="4761865"/>
          </a:xfrm>
          <a:prstGeom prst="rect">
            <a:avLst/>
          </a:prstGeom>
          <a:noFill/>
          <a:ln w="9525">
            <a:noFill/>
          </a:ln>
        </p:spPr>
        <p:txBody>
          <a:bodyPr lIns="0" tIns="99661" rIns="0" bIns="0">
            <a:spAutoFit/>
          </a:bodyPr>
          <a:p>
            <a:pPr marL="311150" indent="-299720" defTabSz="914400">
              <a:spcBef>
                <a:spcPts val="790"/>
              </a:spcBef>
              <a:tabLst>
                <a:tab pos="311150" algn="l"/>
              </a:tabLst>
            </a:pPr>
            <a:r>
              <a:rPr sz="3200" b="1" dirty="0">
                <a:latin typeface="Calibri" panose="020F0502020204030204" charset="0"/>
              </a:rPr>
              <a:t>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Generates a function that maps inputs to desired  outputs.</a:t>
            </a:r>
            <a:endParaRPr sz="2800" dirty="0">
              <a:latin typeface="Calibri" panose="020F0502020204030204" charset="0"/>
            </a:endParaRPr>
          </a:p>
          <a:p>
            <a:pPr marL="1011555" lvl="2" indent="-200025" algn="just" defTabSz="914400" eaLnBrk="1" hangingPunct="1">
              <a:spcBef>
                <a:spcPts val="525"/>
              </a:spcBef>
              <a:buFont typeface="Arial" panose="020B0604020202020204" pitchFamily="34" charset="0"/>
              <a:buChar char="•"/>
              <a:tabLst>
                <a:tab pos="311150" algn="l"/>
              </a:tabLst>
            </a:pPr>
            <a:r>
              <a:rPr sz="2800" dirty="0">
                <a:latin typeface="Calibri" panose="020F0502020204030204" charset="0"/>
              </a:rPr>
              <a:t>For example, in a classification problem, the learner  approximates a function mapping a vector into classes  by looking at input-output examples of the function</a:t>
            </a:r>
            <a:endParaRPr sz="2800" dirty="0">
              <a:latin typeface="Calibri" panose="020F0502020204030204" charset="0"/>
            </a:endParaRPr>
          </a:p>
          <a:p>
            <a:pPr marL="662305" lvl="1" indent="-250825" algn="just" defTabSz="914400" eaLnBrk="1" hangingPunct="1">
              <a:spcBef>
                <a:spcPts val="565"/>
              </a:spcBef>
              <a:buFont typeface="Arial" panose="020B0604020202020204" pitchFamily="34" charset="0"/>
              <a:buChar char="–"/>
              <a:tabLst>
                <a:tab pos="311150" algn="l"/>
              </a:tabLst>
            </a:pPr>
            <a:r>
              <a:rPr sz="2800" dirty="0">
                <a:latin typeface="Calibri" panose="020F0502020204030204" charset="0"/>
              </a:rPr>
              <a:t>Probably, the most common paradigm</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decision trees, support vector machines,  Naïve Bayes, k-Nearest Neighbors, …</a:t>
            </a:r>
            <a:endParaRPr sz="2800" dirty="0">
              <a:latin typeface="Calibri" panose="020F0502020204030204" charset="0"/>
            </a:endParaRPr>
          </a:p>
        </p:txBody>
      </p:sp>
      <p:sp>
        <p:nvSpPr>
          <p:cNvPr id="6" name="TextBox 5"/>
          <p:cNvSpPr txBox="1"/>
          <p:nvPr/>
        </p:nvSpPr>
        <p:spPr>
          <a:xfrm>
            <a:off x="2057400" y="15240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Learning Paradigms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Date Placeholder 6"/>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A6296E2-634A-4CE9-BD00-173ADEE21E21}"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4275" name="內容版面配置區 3"/>
          <p:cNvSpPr txBox="1"/>
          <p:nvPr/>
        </p:nvSpPr>
        <p:spPr>
          <a:xfrm>
            <a:off x="1981200" y="762000"/>
            <a:ext cx="8229600" cy="47180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Supervised learning</a:t>
            </a:r>
            <a:endParaRPr lang="zh-TW" altLang="en-US" sz="3200" dirty="0">
              <a:latin typeface="Calibri" panose="020F0502020204030204" charset="0"/>
              <a:ea typeface="PMingLiU" pitchFamily="18" charset="-120"/>
            </a:endParaRPr>
          </a:p>
        </p:txBody>
      </p:sp>
      <p:pic>
        <p:nvPicPr>
          <p:cNvPr id="7" name="Picture 2" descr="http://www.astroml.org/sklearn_tutorial/_images/plot_ML_flow_chart_1.png"/>
          <p:cNvPicPr>
            <a:picLocks noChangeAspect="1"/>
          </p:cNvPicPr>
          <p:nvPr/>
        </p:nvPicPr>
        <p:blipFill>
          <a:blip r:embed="rId1"/>
          <a:stretch>
            <a:fillRect/>
          </a:stretch>
        </p:blipFill>
        <p:spPr>
          <a:xfrm>
            <a:off x="1905000" y="3886200"/>
            <a:ext cx="8305800" cy="2514600"/>
          </a:xfrm>
          <a:prstGeom prst="rect">
            <a:avLst/>
          </a:prstGeom>
          <a:noFill/>
          <a:ln w="9525">
            <a:noFill/>
          </a:ln>
        </p:spPr>
      </p:pic>
      <p:pic>
        <p:nvPicPr>
          <p:cNvPr id="54277" name="Picture 7"/>
          <p:cNvPicPr>
            <a:picLocks noChangeAspect="1"/>
          </p:cNvPicPr>
          <p:nvPr/>
        </p:nvPicPr>
        <p:blipFill>
          <a:blip r:embed="rId2"/>
          <a:stretch>
            <a:fillRect/>
          </a:stretch>
        </p:blipFill>
        <p:spPr>
          <a:xfrm>
            <a:off x="1905000" y="1371600"/>
            <a:ext cx="8305800" cy="2362200"/>
          </a:xfrm>
          <a:prstGeom prst="rect">
            <a:avLst/>
          </a:prstGeom>
          <a:noFill/>
          <a:ln w="9525">
            <a:noFill/>
          </a:ln>
        </p:spPr>
      </p:pic>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0DA5571-370C-4351-8BA5-4BA329991C16}"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000000"/>
                                          </p:val>
                                        </p:tav>
                                        <p:tav tm="100000">
                                          <p:val>
                                            <p:strVal val="#ppt_w"/>
                                          </p:val>
                                        </p:tav>
                                      </p:tavLst>
                                    </p:anim>
                                    <p:anim calcmode="lin" valueType="num">
                                      <p:cBhvr>
                                        <p:cTn id="8" dur="500" fill="hold"/>
                                        <p:tgtEl>
                                          <p:spTgt spid="7"/>
                                        </p:tgtEl>
                                        <p:attrNameLst>
                                          <p:attrName>ppt_h</p:attrName>
                                        </p:attrNameLst>
                                      </p:cBhvr>
                                      <p:tavLst>
                                        <p:tav tm="0">
                                          <p:val>
                                            <p:fltVal val="0.00000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55299" name="object 4"/>
          <p:cNvSpPr txBox="1"/>
          <p:nvPr/>
        </p:nvSpPr>
        <p:spPr>
          <a:xfrm>
            <a:off x="1981200" y="1295400"/>
            <a:ext cx="8077200" cy="4135120"/>
          </a:xfrm>
          <a:prstGeom prst="rect">
            <a:avLst/>
          </a:prstGeom>
          <a:noFill/>
          <a:ln w="9525">
            <a:noFill/>
          </a:ln>
        </p:spPr>
        <p:txBody>
          <a:bodyPr lIns="0" tIns="99661" rIns="0" bIns="0">
            <a:spAutoFit/>
          </a:bodyPr>
          <a:p>
            <a:pPr marL="311150" indent="-299720" algn="just" defTabSz="914400">
              <a:spcBef>
                <a:spcPts val="790"/>
              </a:spcBef>
              <a:buFont typeface="Arial" panose="020B0604020202020204" pitchFamily="34" charset="0"/>
              <a:buChar char="•"/>
              <a:tabLst>
                <a:tab pos="311150" algn="l"/>
              </a:tabLst>
            </a:pPr>
            <a:r>
              <a:rPr sz="3200" b="1" dirty="0">
                <a:latin typeface="Calibri" panose="020F0502020204030204" charset="0"/>
              </a:rPr>
              <a:t>Unsupervised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Labels are not known during training</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clustering, association learning</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endParaRPr sz="2800" dirty="0">
              <a:latin typeface="Calibri" panose="020F0502020204030204" charset="0"/>
            </a:endParaRPr>
          </a:p>
          <a:p>
            <a:pPr marL="311150" indent="-299720" algn="just" defTabSz="914400">
              <a:spcBef>
                <a:spcPts val="665"/>
              </a:spcBef>
              <a:buFont typeface="Arial" panose="020B0604020202020204" pitchFamily="34" charset="0"/>
              <a:buChar char="•"/>
              <a:tabLst>
                <a:tab pos="311150" algn="l"/>
              </a:tabLst>
            </a:pPr>
            <a:r>
              <a:rPr sz="3200" b="1" dirty="0">
                <a:latin typeface="Calibri" panose="020F0502020204030204" charset="0"/>
              </a:rPr>
              <a:t>Semi-supervised learning</a:t>
            </a:r>
            <a:endParaRPr sz="3200" dirty="0">
              <a:latin typeface="Calibri" panose="020F0502020204030204" charset="0"/>
            </a:endParaRPr>
          </a:p>
          <a:p>
            <a:pPr marL="662305" lvl="1" indent="-250825" algn="just"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Combines both labeled and unlabeled examples to  generate an appropriate function or classifier</a:t>
            </a:r>
            <a:endParaRPr sz="2800" dirty="0">
              <a:latin typeface="Calibri" panose="020F0502020204030204" charset="0"/>
            </a:endParaRPr>
          </a:p>
          <a:p>
            <a:pPr marL="662305" lvl="1" indent="-250825" algn="just"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Transductive Support Vector Machine</a:t>
            </a:r>
            <a:endParaRPr sz="2800" dirty="0">
              <a:latin typeface="Calibri" panose="020F0502020204030204" charset="0"/>
            </a:endParaRPr>
          </a:p>
        </p:txBody>
      </p:sp>
      <p:sp>
        <p:nvSpPr>
          <p:cNvPr id="6" name="TextBox 5"/>
          <p:cNvSpPr txBox="1"/>
          <p:nvPr/>
        </p:nvSpPr>
        <p:spPr>
          <a:xfrm>
            <a:off x="2057400" y="15240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Learning Paradigms</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Date Placeholder 6"/>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5989EF7A-203F-4DB7-9F5B-6AB4ABFF6902}"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6323" name="內容版面配置區 3"/>
          <p:cNvSpPr txBox="1"/>
          <p:nvPr/>
        </p:nvSpPr>
        <p:spPr>
          <a:xfrm>
            <a:off x="1981200" y="838200"/>
            <a:ext cx="8229600" cy="47180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Unsupervised learning</a:t>
            </a:r>
            <a:endParaRPr lang="zh-TW" altLang="en-US" sz="3200" dirty="0">
              <a:latin typeface="Calibri" panose="020F0502020204030204" charset="0"/>
              <a:ea typeface="PMingLiU" pitchFamily="18" charset="-120"/>
            </a:endParaRPr>
          </a:p>
        </p:txBody>
      </p:sp>
      <p:pic>
        <p:nvPicPr>
          <p:cNvPr id="56324" name="Picture 6"/>
          <p:cNvPicPr>
            <a:picLocks noChangeAspect="1"/>
          </p:cNvPicPr>
          <p:nvPr/>
        </p:nvPicPr>
        <p:blipFill>
          <a:blip r:embed="rId1"/>
          <a:stretch>
            <a:fillRect/>
          </a:stretch>
        </p:blipFill>
        <p:spPr>
          <a:xfrm>
            <a:off x="2209800" y="1447800"/>
            <a:ext cx="7620000" cy="1828800"/>
          </a:xfrm>
          <a:prstGeom prst="rect">
            <a:avLst/>
          </a:prstGeom>
          <a:noFill/>
          <a:ln w="9525">
            <a:noFill/>
          </a:ln>
        </p:spPr>
      </p:pic>
      <p:pic>
        <p:nvPicPr>
          <p:cNvPr id="7" name="Picture 2" descr="http://www.astroml.org/sklearn_tutorial/_images/plot_ML_flow_chart_3.png"/>
          <p:cNvPicPr>
            <a:picLocks noChangeAspect="1"/>
          </p:cNvPicPr>
          <p:nvPr/>
        </p:nvPicPr>
        <p:blipFill>
          <a:blip r:embed="rId2"/>
          <a:stretch>
            <a:fillRect/>
          </a:stretch>
        </p:blipFill>
        <p:spPr>
          <a:xfrm>
            <a:off x="1905000" y="3505200"/>
            <a:ext cx="8763000" cy="2971800"/>
          </a:xfrm>
          <a:prstGeom prst="rect">
            <a:avLst/>
          </a:prstGeom>
          <a:noFill/>
          <a:ln w="9525">
            <a:noFill/>
          </a:ln>
        </p:spPr>
      </p:pic>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D504137-F559-4F8C-9F58-4D75E34EC02D}"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000000"/>
                                          </p:val>
                                        </p:tav>
                                        <p:tav tm="100000">
                                          <p:val>
                                            <p:strVal val="#ppt_w"/>
                                          </p:val>
                                        </p:tav>
                                      </p:tavLst>
                                    </p:anim>
                                    <p:anim calcmode="lin" valueType="num">
                                      <p:cBhvr>
                                        <p:cTn id="8" dur="500" fill="hold"/>
                                        <p:tgtEl>
                                          <p:spTgt spid="7"/>
                                        </p:tgtEl>
                                        <p:attrNameLst>
                                          <p:attrName>ppt_h</p:attrName>
                                        </p:attrNameLst>
                                      </p:cBhvr>
                                      <p:tavLst>
                                        <p:tav tm="0">
                                          <p:val>
                                            <p:fltVal val="0.00000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6908800" y="616585"/>
            <a:ext cx="5115560" cy="682625"/>
          </a:xfrm>
          <a:prstGeom prst="rect">
            <a:avLst/>
          </a:prstGeom>
          <a:noFill/>
          <a:extLst>
            <a:ext uri="{909E8E84-426E-40DD-AFC4-6F175D3DCCD1}">
              <a14:hiddenFill xmlns:a14="http://schemas.microsoft.com/office/drawing/2010/main">
                <a:gradFill>
                  <a:gsLst>
                    <a:gs pos="0">
                      <a:srgbClr val="FDECDB"/>
                    </a:gs>
                    <a:gs pos="100000">
                      <a:srgbClr val="F0A963"/>
                    </a:gs>
                  </a:gsLst>
                  <a:path path="circle">
                    <a:fillToRect l="50000" t="50000" r="50000" b="50000"/>
                  </a:path>
                  <a:tileRect/>
                </a:gradFill>
              </a14:hiddenFill>
            </a:ext>
          </a:extLst>
        </p:spPr>
        <p:txBody>
          <a:bodyPr spcFirstLastPara="1" wrap="square" lIns="121900" tIns="121900" rIns="121900" bIns="121900" anchor="b" anchorCtr="0">
            <a:normAutofit fontScale="90000"/>
          </a:bodyPr>
          <a:lstStyle/>
          <a:p>
            <a:pPr marL="0" lvl="0" indent="0" algn="l" rtl="0">
              <a:lnSpc>
                <a:spcPct val="115000"/>
              </a:lnSpc>
              <a:spcBef>
                <a:spcPts val="0"/>
              </a:spcBef>
              <a:spcAft>
                <a:spcPts val="0"/>
              </a:spcAft>
              <a:buNone/>
            </a:pPr>
            <a:r>
              <a:rPr lang="en-US" sz="4500" dirty="0" smtClean="0">
                <a:sym typeface="Georgia" panose="02040502050405020303"/>
              </a:rPr>
              <a:t>Data Preparation</a:t>
            </a:r>
            <a:endParaRPr sz="2000">
              <a:solidFill>
                <a:srgbClr val="212121"/>
              </a:solidFill>
              <a:latin typeface="Georgia" panose="02040502050405020303"/>
              <a:ea typeface="Georgia" panose="02040502050405020303"/>
              <a:cs typeface="Georgia" panose="02040502050405020303"/>
              <a:sym typeface="Georgia" panose="02040502050405020303"/>
            </a:endParaRPr>
          </a:p>
        </p:txBody>
      </p:sp>
      <p:sp>
        <p:nvSpPr>
          <p:cNvPr id="107" name="Google Shape;107;p19"/>
          <p:cNvSpPr txBox="1"/>
          <p:nvPr>
            <p:ph type="body" idx="1"/>
          </p:nvPr>
        </p:nvSpPr>
        <p:spPr>
          <a:xfrm>
            <a:off x="6807200" y="1623033"/>
            <a:ext cx="5091600" cy="45352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GB" sz="1865">
                <a:solidFill>
                  <a:schemeClr val="tx1"/>
                </a:solidFill>
                <a:latin typeface="Arial" panose="020B0604020202020204"/>
                <a:ea typeface="Arial" panose="020B0604020202020204"/>
                <a:cs typeface="Arial" panose="020B0604020202020204"/>
                <a:sym typeface="Arial" panose="020B0604020202020204"/>
              </a:rPr>
              <a:t>Before you start analyzing data, you need to prepare it. Data preparation involves cleaning, transforming, and organizing data. Cleaning data involves removing or fixing errors, like missing values or incorrect data. Transforming data involves converting data from one form to another, like converting a text field to a numerical field. Organizing data involves structuring the data in a way that makes it easy to analyze.</a:t>
            </a:r>
            <a:endParaRPr lang="en-GB" sz="1865">
              <a:solidFill>
                <a:schemeClr val="tx1"/>
              </a:solidFill>
              <a:latin typeface="Arial" panose="020B0604020202020204"/>
              <a:ea typeface="Arial" panose="020B0604020202020204"/>
              <a:cs typeface="Arial" panose="020B0604020202020204"/>
              <a:sym typeface="Arial" panose="020B0604020202020204"/>
            </a:endParaRPr>
          </a:p>
        </p:txBody>
      </p:sp>
      <p:pic>
        <p:nvPicPr>
          <p:cNvPr id="108" name="Google Shape;108;p19"/>
          <p:cNvPicPr preferRelativeResize="0"/>
          <p:nvPr/>
        </p:nvPicPr>
        <p:blipFill>
          <a:blip r:embed="rId1"/>
          <a:stretch>
            <a:fillRect/>
          </a:stretch>
        </p:blipFill>
        <p:spPr>
          <a:xfrm>
            <a:off x="0" y="0"/>
            <a:ext cx="6555831" cy="68579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7347" name="內容版面配置區 3"/>
          <p:cNvSpPr txBox="1"/>
          <p:nvPr/>
        </p:nvSpPr>
        <p:spPr>
          <a:xfrm>
            <a:off x="1981200" y="762000"/>
            <a:ext cx="8229600" cy="289560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semisupervised learning</a:t>
            </a:r>
            <a:endParaRPr lang="zh-TW" altLang="en-US" sz="3200" dirty="0">
              <a:latin typeface="Calibri" panose="020F0502020204030204" charset="0"/>
              <a:ea typeface="PMingLiU" pitchFamily="18" charset="-120"/>
            </a:endParaRPr>
          </a:p>
        </p:txBody>
      </p:sp>
      <p:pic>
        <p:nvPicPr>
          <p:cNvPr id="57348" name="Picture 2"/>
          <p:cNvPicPr>
            <a:picLocks noChangeAspect="1"/>
          </p:cNvPicPr>
          <p:nvPr/>
        </p:nvPicPr>
        <p:blipFill>
          <a:blip r:embed="rId1"/>
          <a:stretch>
            <a:fillRect/>
          </a:stretch>
        </p:blipFill>
        <p:spPr>
          <a:xfrm>
            <a:off x="2438400" y="1600200"/>
            <a:ext cx="7239000" cy="2286000"/>
          </a:xfrm>
          <a:prstGeom prst="rect">
            <a:avLst/>
          </a:prstGeom>
          <a:noFill/>
          <a:ln w="9525">
            <a:noFill/>
          </a:ln>
        </p:spPr>
      </p:pic>
      <p:sp>
        <p:nvSpPr>
          <p:cNvPr id="7" name="TextBox 6"/>
          <p:cNvSpPr txBox="1"/>
          <p:nvPr/>
        </p:nvSpPr>
        <p:spPr>
          <a:xfrm>
            <a:off x="1828800" y="3962400"/>
            <a:ext cx="8305800" cy="2306955"/>
          </a:xfrm>
          <a:prstGeom prst="rect">
            <a:avLst/>
          </a:prstGeom>
          <a:noFill/>
        </p:spPr>
        <p:txBody>
          <a:bodyPr>
            <a:spAutoFit/>
          </a:bodyPr>
          <a:lstStyle/>
          <a:p>
            <a:pPr marR="0" defTabSz="914400">
              <a:buClrTx/>
              <a:buSzTx/>
              <a:buFontTx/>
              <a:buNone/>
              <a:defRPr/>
            </a:pPr>
            <a:r>
              <a:rPr kumimoji="0" lang="en-US" sz="2400" kern="1200" cap="none" spc="0" normalizeH="0" baseline="0" noProof="0" dirty="0">
                <a:latin typeface="+mn-lt"/>
                <a:ea typeface="+mn-ea"/>
                <a:cs typeface="Arial" panose="020B0604020202020204" pitchFamily="34" charset="0"/>
              </a:rPr>
              <a:t>The goal of a semi-supervised model is to classify some of the unlabeled data using the labeled information set.</a:t>
            </a:r>
            <a:endParaRPr kumimoji="0" lang="en-US" sz="2400" kern="1200" cap="none" spc="0" normalizeH="0" baseline="0" noProof="0" dirty="0">
              <a:latin typeface="+mn-lt"/>
              <a:ea typeface="+mn-ea"/>
              <a:cs typeface="Arial" panose="020B0604020202020204" pitchFamily="34" charset="0"/>
            </a:endParaRPr>
          </a:p>
          <a:p>
            <a:pPr marR="0" defTabSz="914400">
              <a:buClrTx/>
              <a:buSzTx/>
              <a:buFontTx/>
              <a:buNone/>
              <a:defRPr/>
            </a:pP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Speech Analysis</a:t>
            </a: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Protein Sequencing</a:t>
            </a:r>
            <a:endParaRPr kumimoji="0" lang="en-US" sz="2400" kern="1200" cap="none" spc="0" normalizeH="0" baseline="0" noProof="0" dirty="0">
              <a:latin typeface="+mn-lt"/>
              <a:ea typeface="+mn-ea"/>
              <a:cs typeface="Arial" panose="020B0604020202020204" pitchFamily="34" charset="0"/>
            </a:endParaRPr>
          </a:p>
          <a:p>
            <a:pPr marL="224155" marR="0" indent="-224155"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Web content analysis</a:t>
            </a:r>
            <a:endParaRPr kumimoji="0" lang="en-US" sz="2400" kern="1200" cap="none" spc="0" normalizeH="0" baseline="0" noProof="0" dirty="0">
              <a:latin typeface="+mn-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04ABE32-2966-424C-928C-2570C4F47116}"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itle 1"/>
          <p:cNvSpPr>
            <a:spLocks noGrp="1"/>
          </p:cNvSpPr>
          <p:nvPr>
            <p:ph type="title"/>
          </p:nvPr>
        </p:nvSpPr>
        <p:spPr>
          <a:xfrm>
            <a:off x="1981200" y="-152400"/>
            <a:ext cx="8229600" cy="1143000"/>
          </a:xfrm>
        </p:spPr>
        <p:txBody>
          <a:bodyPr vert="horz" wrap="square" lIns="91440" tIns="45720" rIns="91440" bIns="45720" anchor="ctr" anchorCtr="0"/>
          <a:p>
            <a:pPr eaLnBrk="1" hangingPunct="1"/>
            <a:r>
              <a:rPr dirty="0">
                <a:solidFill>
                  <a:schemeClr val="tx1"/>
                </a:solidFill>
              </a:rPr>
              <a:t>Reinforcement Learning</a:t>
            </a:r>
            <a:endParaRPr dirty="0">
              <a:solidFill>
                <a:schemeClr val="tx1"/>
              </a:solidFill>
            </a:endParaRPr>
          </a:p>
        </p:txBody>
      </p:sp>
      <p:pic>
        <p:nvPicPr>
          <p:cNvPr id="58371" name="Picture 2"/>
          <p:cNvPicPr>
            <a:picLocks noGrp="1" noChangeAspect="1"/>
          </p:cNvPicPr>
          <p:nvPr>
            <p:ph idx="1"/>
          </p:nvPr>
        </p:nvPicPr>
        <p:blipFill>
          <a:blip r:embed="rId1"/>
          <a:srcRect/>
          <a:stretch>
            <a:fillRect/>
          </a:stretch>
        </p:blipFill>
        <p:spPr>
          <a:xfrm>
            <a:off x="2667000" y="990600"/>
            <a:ext cx="6657975" cy="2333625"/>
          </a:xfrm>
        </p:spPr>
      </p:pic>
      <p:sp>
        <p:nvSpPr>
          <p:cNvPr id="7" name="TextBox 6"/>
          <p:cNvSpPr txBox="1"/>
          <p:nvPr/>
        </p:nvSpPr>
        <p:spPr>
          <a:xfrm>
            <a:off x="1905000" y="3429000"/>
            <a:ext cx="8534400" cy="3046095"/>
          </a:xfrm>
          <a:prstGeom prst="rect">
            <a:avLst/>
          </a:prstGeom>
          <a:noFill/>
        </p:spPr>
        <p:txBody>
          <a:bodyPr>
            <a:spAutoFit/>
          </a:bodyPr>
          <a:lstStyle/>
          <a:p>
            <a:pPr marL="173355" marR="0" indent="-173355" algn="just"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In the absence of training dataset, it is bound to </a:t>
            </a:r>
            <a:r>
              <a:rPr kumimoji="0" lang="en-US" sz="2400" b="1" kern="1200" cap="none" spc="0" normalizeH="0" baseline="0" noProof="0" dirty="0">
                <a:latin typeface="+mn-lt"/>
                <a:ea typeface="+mn-ea"/>
                <a:cs typeface="Arial" panose="020B0604020202020204" pitchFamily="34" charset="0"/>
              </a:rPr>
              <a:t>learn</a:t>
            </a:r>
            <a:r>
              <a:rPr kumimoji="0" lang="en-US" sz="2400" kern="1200" cap="none" spc="0" normalizeH="0" baseline="0" noProof="0" dirty="0">
                <a:latin typeface="+mn-lt"/>
                <a:ea typeface="+mn-ea"/>
                <a:cs typeface="Arial" panose="020B0604020202020204" pitchFamily="34" charset="0"/>
              </a:rPr>
              <a:t> from its experience. </a:t>
            </a:r>
            <a:endParaRPr kumimoji="0" lang="en-US" sz="2400" kern="1200" cap="none" spc="0" normalizeH="0" baseline="0" noProof="0" dirty="0">
              <a:latin typeface="+mn-lt"/>
              <a:ea typeface="+mn-ea"/>
              <a:cs typeface="Arial" panose="020B0604020202020204" pitchFamily="34" charset="0"/>
            </a:endParaRPr>
          </a:p>
          <a:p>
            <a:pPr marL="173355" marR="0" indent="-173355" algn="just" defTabSz="914400">
              <a:buClrTx/>
              <a:buSzTx/>
              <a:buFont typeface="Arial" panose="020B0604020202020204" pitchFamily="34" charset="0"/>
              <a:buChar char="•"/>
              <a:defRPr/>
            </a:pPr>
            <a:r>
              <a:rPr kumimoji="0" lang="en-US" sz="2400" kern="1200" cap="none" spc="0" normalizeH="0" baseline="0" noProof="0" dirty="0">
                <a:latin typeface="+mn-lt"/>
                <a:ea typeface="+mn-ea"/>
                <a:cs typeface="Arial" panose="020B0604020202020204" pitchFamily="34" charset="0"/>
              </a:rPr>
              <a:t>We have an agent and a reward, with many hurdles in between. The agent is supposed to find the best possible path to reach the reward.</a:t>
            </a:r>
            <a:endParaRPr kumimoji="0" lang="en-US" sz="24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4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400" b="1" kern="1200" cap="none" spc="0" normalizeH="0" baseline="0" noProof="0" dirty="0">
                <a:solidFill>
                  <a:srgbClr val="0070C0"/>
                </a:solidFill>
                <a:latin typeface="+mn-lt"/>
                <a:ea typeface="+mn-ea"/>
                <a:cs typeface="Arial" panose="020B0604020202020204" pitchFamily="34" charset="0"/>
              </a:rPr>
              <a:t>Types of Reinforcement:</a:t>
            </a:r>
            <a:r>
              <a:rPr kumimoji="0" lang="en-US" sz="2400" kern="1200" cap="none" spc="0" normalizeH="0" baseline="0" noProof="0" dirty="0">
                <a:latin typeface="+mn-lt"/>
                <a:ea typeface="+mn-ea"/>
                <a:cs typeface="Arial" panose="020B0604020202020204" pitchFamily="34" charset="0"/>
              </a:rPr>
              <a:t> positive, negative, punishment, and extinction.</a:t>
            </a:r>
            <a:endParaRPr kumimoji="0" lang="en-US" sz="2400" kern="1200" cap="none" spc="0" normalizeH="0" baseline="0" noProof="0" dirty="0">
              <a:latin typeface="+mn-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3AA92CD-CDFA-4C4C-8D53-DF2A83D74D9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Machine learning structure</a:t>
            </a:r>
            <a:endParaRPr lang="en-US" altLang="zh-TW" sz="4400" dirty="0">
              <a:solidFill>
                <a:schemeClr val="tx1"/>
              </a:solidFill>
              <a:latin typeface="Calibri" panose="020F0502020204030204" charset="0"/>
              <a:ea typeface="PMingLiU" pitchFamily="18" charset="-120"/>
            </a:endParaRPr>
          </a:p>
        </p:txBody>
      </p:sp>
      <p:sp>
        <p:nvSpPr>
          <p:cNvPr id="59395" name="內容版面配置區 3"/>
          <p:cNvSpPr txBox="1"/>
          <p:nvPr/>
        </p:nvSpPr>
        <p:spPr>
          <a:xfrm>
            <a:off x="1981200" y="685800"/>
            <a:ext cx="8229600" cy="464185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3200" dirty="0">
                <a:latin typeface="Calibri" panose="020F0502020204030204" charset="0"/>
                <a:ea typeface="PMingLiU" pitchFamily="18" charset="-120"/>
              </a:rPr>
              <a:t>Reinforcement learning</a:t>
            </a:r>
            <a:endParaRPr lang="zh-TW" altLang="en-US" sz="3200" dirty="0">
              <a:latin typeface="Calibri" panose="020F0502020204030204" charset="0"/>
              <a:ea typeface="PMingLiU" pitchFamily="18" charset="-120"/>
            </a:endParaRPr>
          </a:p>
        </p:txBody>
      </p:sp>
      <p:pic>
        <p:nvPicPr>
          <p:cNvPr id="59396" name="Picture 2"/>
          <p:cNvPicPr>
            <a:picLocks noChangeAspect="1"/>
          </p:cNvPicPr>
          <p:nvPr/>
        </p:nvPicPr>
        <p:blipFill>
          <a:blip r:embed="rId1"/>
          <a:stretch>
            <a:fillRect/>
          </a:stretch>
        </p:blipFill>
        <p:spPr>
          <a:xfrm>
            <a:off x="2438400" y="1219200"/>
            <a:ext cx="7391400" cy="2743200"/>
          </a:xfrm>
          <a:prstGeom prst="rect">
            <a:avLst/>
          </a:prstGeom>
          <a:noFill/>
          <a:ln w="9525">
            <a:noFill/>
          </a:ln>
        </p:spPr>
      </p:pic>
      <p:sp>
        <p:nvSpPr>
          <p:cNvPr id="59397" name="Rectangle 6"/>
          <p:cNvSpPr/>
          <p:nvPr/>
        </p:nvSpPr>
        <p:spPr>
          <a:xfrm>
            <a:off x="1828800" y="3883025"/>
            <a:ext cx="8610600" cy="2614930"/>
          </a:xfrm>
          <a:prstGeom prst="rect">
            <a:avLst/>
          </a:prstGeom>
          <a:noFill/>
          <a:ln w="9525">
            <a:noFill/>
          </a:ln>
        </p:spPr>
        <p:txBody>
          <a:bodyPr>
            <a:spAutoFit/>
          </a:bodyPr>
          <a:p>
            <a:pPr marL="662305" lvl="1" indent="-2508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It is concerned with how an agent should take actions in an  environment so as to maximize some notion of cumulative  reward.</a:t>
            </a:r>
            <a:endParaRPr sz="2400" dirty="0">
              <a:latin typeface="Calibri" panose="020F0502020204030204" charset="0"/>
            </a:endParaRPr>
          </a:p>
          <a:p>
            <a:pPr marL="1012825" lvl="2" indent="-2000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Reward given if some evaluation metric improved</a:t>
            </a:r>
            <a:endParaRPr sz="2400" dirty="0">
              <a:latin typeface="Calibri" panose="020F0502020204030204" charset="0"/>
            </a:endParaRPr>
          </a:p>
          <a:p>
            <a:pPr marL="1012825" lvl="2" indent="-2000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Punishment in the reverse case</a:t>
            </a:r>
            <a:endParaRPr sz="24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663575" algn="l"/>
              </a:tabLst>
            </a:pPr>
            <a:r>
              <a:rPr sz="2400" dirty="0">
                <a:latin typeface="Calibri" panose="020F0502020204030204" charset="0"/>
              </a:rPr>
              <a:t>E.g., Q-learning, Sarsa</a:t>
            </a:r>
            <a:endParaRPr sz="2400" dirty="0">
              <a:latin typeface="Calibri" panose="020F0502020204030204" charset="0"/>
            </a:endParaRPr>
          </a:p>
        </p:txBody>
      </p:sp>
      <p:sp>
        <p:nvSpPr>
          <p:cNvPr id="7" name="Date Placeholder 6"/>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2B7DD21C-109F-435F-B5EB-CB6F9857C51C}"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0725" name="Picture 2" descr="Image result for different types of machine learning"/>
          <p:cNvPicPr>
            <a:picLocks noChangeAspect="1"/>
          </p:cNvPicPr>
          <p:nvPr/>
        </p:nvPicPr>
        <p:blipFill>
          <a:blip r:embed="rId1"/>
          <a:stretch>
            <a:fillRect/>
          </a:stretch>
        </p:blipFill>
        <p:spPr>
          <a:xfrm>
            <a:off x="1628775" y="706438"/>
            <a:ext cx="8963025" cy="5694362"/>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itle 10"/>
          <p:cNvSpPr>
            <a:spLocks noGrp="1"/>
          </p:cNvSpPr>
          <p:nvPr>
            <p:ph type="title"/>
          </p:nvPr>
        </p:nvSpPr>
        <p:spPr>
          <a:xfrm>
            <a:off x="1981200" y="274638"/>
            <a:ext cx="8229600" cy="639762"/>
          </a:xfrm>
        </p:spPr>
        <p:txBody>
          <a:bodyPr vert="horz" wrap="square" lIns="91440" tIns="45720" rIns="91440" bIns="45720" anchor="ctr" anchorCtr="0">
            <a:normAutofit fontScale="90000"/>
          </a:bodyPr>
          <a:p>
            <a:pPr eaLnBrk="1" hangingPunct="1"/>
            <a:r>
              <a:rPr lang="en-US" altLang="en-IN" dirty="0"/>
              <a:t>Major </a:t>
            </a:r>
            <a:r>
              <a:rPr lang="en-IN" altLang="x-none" dirty="0"/>
              <a:t>Types of Learning</a:t>
            </a:r>
            <a:endParaRPr dirty="0"/>
          </a:p>
        </p:txBody>
      </p:sp>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2D25E93-BC28-46D7-9290-4A5B9D16539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1750" name="Picture 4"/>
          <p:cNvPicPr>
            <a:picLocks noChangeAspect="1"/>
          </p:cNvPicPr>
          <p:nvPr/>
        </p:nvPicPr>
        <p:blipFill>
          <a:blip r:embed="rId1"/>
          <a:stretch>
            <a:fillRect/>
          </a:stretch>
        </p:blipFill>
        <p:spPr>
          <a:xfrm>
            <a:off x="1905000" y="1066800"/>
            <a:ext cx="8456613" cy="50292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4">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2773" name="Picture 2"/>
          <p:cNvPicPr>
            <a:picLocks noChangeAspect="1"/>
          </p:cNvPicPr>
          <p:nvPr/>
        </p:nvPicPr>
        <p:blipFill>
          <a:blip r:embed="rId1"/>
          <a:stretch>
            <a:fillRect/>
          </a:stretch>
        </p:blipFill>
        <p:spPr>
          <a:xfrm>
            <a:off x="1524000" y="533400"/>
            <a:ext cx="8572500" cy="61150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D0E22B-9FA1-43BF-BF7E-D28B77C16B7C}" type="datetime4">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pic>
        <p:nvPicPr>
          <p:cNvPr id="33797" name="Picture 2"/>
          <p:cNvPicPr>
            <a:picLocks noChangeAspect="1"/>
          </p:cNvPicPr>
          <p:nvPr/>
        </p:nvPicPr>
        <p:blipFill>
          <a:blip r:embed="rId1"/>
          <a:stretch>
            <a:fillRect/>
          </a:stretch>
        </p:blipFill>
        <p:spPr>
          <a:xfrm>
            <a:off x="1809750" y="533400"/>
            <a:ext cx="8401050" cy="5703888"/>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itle 1"/>
          <p:cNvSpPr>
            <a:spLocks noGrp="1"/>
          </p:cNvSpPr>
          <p:nvPr>
            <p:ph type="title"/>
          </p:nvPr>
        </p:nvSpPr>
        <p:spPr>
          <a:xfrm>
            <a:off x="1981200" y="76200"/>
            <a:ext cx="8229600" cy="792163"/>
          </a:xfrm>
        </p:spPr>
        <p:txBody>
          <a:bodyPr vert="horz" wrap="square" lIns="91440" tIns="45720" rIns="91440" bIns="45720" anchor="ctr" anchorCtr="0"/>
          <a:p>
            <a:pPr eaLnBrk="1" hangingPunct="1"/>
            <a:r>
              <a:rPr dirty="0">
                <a:solidFill>
                  <a:schemeClr val="tx1"/>
                </a:solidFill>
              </a:rPr>
              <a:t>Machine Learning Perspectives</a:t>
            </a:r>
            <a:endParaRPr dirty="0">
              <a:solidFill>
                <a:schemeClr val="tx1"/>
              </a:solidFill>
            </a:endParaRPr>
          </a:p>
        </p:txBody>
      </p:sp>
      <p:pic>
        <p:nvPicPr>
          <p:cNvPr id="60419" name="Picture 2"/>
          <p:cNvPicPr>
            <a:picLocks noChangeAspect="1"/>
          </p:cNvPicPr>
          <p:nvPr/>
        </p:nvPicPr>
        <p:blipFill>
          <a:blip r:embed="rId1"/>
          <a:stretch>
            <a:fillRect/>
          </a:stretch>
        </p:blipFill>
        <p:spPr>
          <a:xfrm>
            <a:off x="1905000" y="990600"/>
            <a:ext cx="8382000" cy="5486400"/>
          </a:xfrm>
          <a:prstGeom prst="rect">
            <a:avLst/>
          </a:prstGeom>
          <a:noFill/>
          <a:ln w="9525">
            <a:noFill/>
          </a:ln>
        </p:spPr>
      </p:pic>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85E6129A-CDBC-45DF-A977-0D15FBEDCFE6}"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標題 1"/>
          <p:cNvSpPr txBox="1"/>
          <p:nvPr/>
        </p:nvSpPr>
        <p:spPr>
          <a:xfrm>
            <a:off x="1981200" y="76200"/>
            <a:ext cx="8229600" cy="9906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Algorithms</a:t>
            </a:r>
            <a:endParaRPr lang="en-US" altLang="zh-TW" sz="4400" dirty="0">
              <a:solidFill>
                <a:schemeClr val="tx1"/>
              </a:solidFill>
              <a:latin typeface="Calibri" panose="020F0502020204030204" charset="0"/>
              <a:ea typeface="PMingLiU" pitchFamily="18" charset="-120"/>
            </a:endParaRPr>
          </a:p>
        </p:txBody>
      </p:sp>
      <p:sp>
        <p:nvSpPr>
          <p:cNvPr id="61443" name="內容版面配置區 2"/>
          <p:cNvSpPr txBox="1"/>
          <p:nvPr/>
        </p:nvSpPr>
        <p:spPr>
          <a:xfrm>
            <a:off x="1981200" y="1066800"/>
            <a:ext cx="8229600" cy="5257800"/>
          </a:xfrm>
          <a:prstGeom prst="rect">
            <a:avLst/>
          </a:prstGeom>
          <a:noFill/>
          <a:ln w="9525">
            <a:noFill/>
          </a:ln>
        </p:spPr>
        <p:txBody>
          <a:bodyPr/>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Supervised learning </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Prediction</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Classification (discrete labels), Regression (real values)</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Unsupervised learning</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Clustering</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Probability distribution estimation</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Finding association (in features)</a:t>
            </a:r>
            <a:endParaRPr lang="en-US" altLang="zh-TW" sz="2600"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Dimension reduction </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Semi-supervised learning</a:t>
            </a:r>
            <a:endParaRPr lang="en-US" altLang="zh-TW" sz="2600" b="1"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600" b="1" dirty="0">
                <a:latin typeface="Calibri" panose="020F0502020204030204" charset="0"/>
                <a:ea typeface="PMingLiU" pitchFamily="18" charset="-120"/>
              </a:rPr>
              <a:t>Reinforcement learning</a:t>
            </a:r>
            <a:endParaRPr lang="en-US" altLang="zh-TW" sz="2600" b="1" dirty="0">
              <a:latin typeface="Calibri" panose="020F0502020204030204" charset="0"/>
              <a:ea typeface="PMingLiU" pitchFamily="18" charset="-120"/>
            </a:endParaRPr>
          </a:p>
          <a:p>
            <a:pPr marL="742950" lvl="1" indent="-285750" eaLnBrk="1" hangingPunct="1">
              <a:spcBef>
                <a:spcPct val="20000"/>
              </a:spcBef>
              <a:buFont typeface="Arial" panose="020B0604020202020204" pitchFamily="34" charset="0"/>
              <a:buChar char="–"/>
            </a:pPr>
            <a:r>
              <a:rPr lang="en-US" altLang="zh-TW" sz="2600" dirty="0">
                <a:latin typeface="Calibri" panose="020F0502020204030204" charset="0"/>
                <a:ea typeface="PMingLiU" pitchFamily="18" charset="-120"/>
              </a:rPr>
              <a:t>Decision making (robot, chess machine)</a:t>
            </a:r>
            <a:endParaRPr lang="en-US" altLang="zh-TW" sz="26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endParaRPr lang="zh-TW" altLang="en-US" sz="2400" dirty="0">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2ACCB81-A5B3-495A-818E-729B0AF65259}"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62467" name="object 4"/>
          <p:cNvSpPr txBox="1"/>
          <p:nvPr/>
        </p:nvSpPr>
        <p:spPr>
          <a:xfrm>
            <a:off x="1905000" y="838200"/>
            <a:ext cx="8458200" cy="5904865"/>
          </a:xfrm>
          <a:prstGeom prst="rect">
            <a:avLst/>
          </a:prstGeom>
          <a:noFill/>
          <a:ln w="9525">
            <a:noFill/>
          </a:ln>
        </p:spPr>
        <p:txBody>
          <a:bodyPr lIns="0" tIns="11135" rIns="0" bIns="0">
            <a:spAutoFit/>
          </a:bodyPr>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Classification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Learn a way to classify unseen examples, based on a set of  labeled examples, e.g., classify songs by emotion  categories. E.g., decision trees (e.g., C5.4)</a:t>
            </a:r>
            <a:endParaRPr sz="2800" dirty="0">
              <a:latin typeface="Calibri" panose="020F0502020204030204" charset="0"/>
            </a:endParaRPr>
          </a:p>
          <a:p>
            <a:pPr marL="662305" lvl="1" indent="-250825" algn="just" defTabSz="914400" eaLnBrk="1" hangingPunct="1">
              <a:lnSpc>
                <a:spcPct val="114000"/>
              </a:lnSpc>
              <a:tabLst>
                <a:tab pos="311150" algn="l"/>
              </a:tabLst>
            </a:pPr>
            <a:endParaRPr sz="2800" dirty="0">
              <a:latin typeface="Calibri" panose="020F0502020204030204" charset="0"/>
            </a:endParaRPr>
          </a:p>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Regression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Learn a way to predict continuous output values, based on  a set of labeled examples, e.g., predict software  development effort in person months</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Sometimes regarded as </a:t>
            </a:r>
            <a:r>
              <a:rPr sz="2800" b="1" dirty="0">
                <a:latin typeface="Calibri" panose="020F0502020204030204" charset="0"/>
              </a:rPr>
              <a:t>numeric classification </a:t>
            </a:r>
            <a:r>
              <a:rPr sz="2800" dirty="0">
                <a:latin typeface="Calibri" panose="020F0502020204030204" charset="0"/>
              </a:rPr>
              <a:t>(outputs are  continuous instead of discrete)</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dirty="0">
                <a:latin typeface="Calibri" panose="020F0502020204030204" charset="0"/>
              </a:rPr>
              <a:t>E.g., Support Vector Regression</a:t>
            </a:r>
            <a:endParaRPr sz="2800" dirty="0">
              <a:latin typeface="Calibri" panose="020F0502020204030204" charset="0"/>
            </a:endParaRPr>
          </a:p>
        </p:txBody>
      </p:sp>
      <p:sp>
        <p:nvSpPr>
          <p:cNvPr id="62468" name="Title 5"/>
          <p:cNvSpPr>
            <a:spLocks noGrp="1"/>
          </p:cNvSpPr>
          <p:nvPr>
            <p:ph type="title"/>
          </p:nvPr>
        </p:nvSpPr>
        <p:spPr>
          <a:xfrm>
            <a:off x="1981200" y="-152400"/>
            <a:ext cx="8229600" cy="1143000"/>
          </a:xfrm>
        </p:spPr>
        <p:txBody>
          <a:bodyPr vert="horz" wrap="square" lIns="91440" tIns="45720" rIns="91440" bIns="45720" anchor="ctr" anchorCtr="0"/>
          <a:p>
            <a:pPr eaLnBrk="1" hangingPunct="1"/>
            <a:r>
              <a:rPr dirty="0">
                <a:solidFill>
                  <a:schemeClr val="tx1"/>
                </a:solidFill>
              </a:rPr>
              <a:t>ML Algorithms</a:t>
            </a:r>
            <a:endParaRPr dirty="0">
              <a:solidFill>
                <a:schemeClr val="tx1"/>
              </a:solidFill>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E2A7A5C-D9BA-4270-B48F-C7FBA4C8E817}"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17200" y="688900"/>
            <a:ext cx="5039600" cy="684000"/>
          </a:xfrm>
          <a:prstGeom prst="rect">
            <a:avLst/>
          </a:prstGeom>
          <a:solidFill>
            <a:schemeClr val="lt1"/>
          </a:solidFill>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GB" sz="3335">
                <a:solidFill>
                  <a:srgbClr val="212121"/>
                </a:solidFill>
                <a:latin typeface="Georgia" panose="02040502050405020303"/>
                <a:ea typeface="Georgia" panose="02040502050405020303"/>
                <a:cs typeface="Georgia" panose="02040502050405020303"/>
                <a:sym typeface="Georgia" panose="02040502050405020303"/>
              </a:rPr>
              <a:t>Data Visualization</a:t>
            </a:r>
            <a:endParaRPr sz="5335">
              <a:solidFill>
                <a:srgbClr val="212121"/>
              </a:solidFill>
              <a:latin typeface="Georgia" panose="02040502050405020303"/>
              <a:ea typeface="Georgia" panose="02040502050405020303"/>
              <a:cs typeface="Georgia" panose="02040502050405020303"/>
              <a:sym typeface="Georgia" panose="02040502050405020303"/>
            </a:endParaRPr>
          </a:p>
        </p:txBody>
      </p:sp>
      <p:sp>
        <p:nvSpPr>
          <p:cNvPr id="121" name="Google Shape;121;p21"/>
          <p:cNvSpPr txBox="1"/>
          <p:nvPr>
            <p:ph type="body" idx="1"/>
          </p:nvPr>
        </p:nvSpPr>
        <p:spPr>
          <a:xfrm>
            <a:off x="558967" y="1652233"/>
            <a:ext cx="5039600" cy="4428400"/>
          </a:xfrm>
          <a:prstGeom prst="rect">
            <a:avLst/>
          </a:prstGeom>
          <a:solidFill>
            <a:schemeClr val="lt2"/>
          </a:solidFill>
        </p:spPr>
        <p:txBody>
          <a:bodyPr spcFirstLastPara="1" wrap="square" lIns="121900" tIns="121900" rIns="121900" bIns="121900" anchor="t" anchorCtr="0">
            <a:noAutofit/>
          </a:bodyPr>
          <a:lstStyle/>
          <a:p>
            <a:pPr marL="0" lvl="0" indent="0" algn="l" rtl="0">
              <a:lnSpc>
                <a:spcPct val="166000"/>
              </a:lnSpc>
              <a:spcBef>
                <a:spcPts val="0"/>
              </a:spcBef>
              <a:spcAft>
                <a:spcPts val="0"/>
              </a:spcAft>
              <a:buNone/>
            </a:pPr>
            <a:r>
              <a:rPr lang="en-GB" sz="1735">
                <a:solidFill>
                  <a:schemeClr val="lt1"/>
                </a:solidFill>
                <a:latin typeface="Arial" panose="020B0604020202020204"/>
                <a:ea typeface="Arial" panose="020B0604020202020204"/>
                <a:cs typeface="Arial" panose="020B0604020202020204"/>
                <a:sym typeface="Arial" panose="020B0604020202020204"/>
              </a:rPr>
              <a:t>Data visualization involves representing data using charts, graphs, and other visual tools. Data visualization is important because it helps you understand and communicate insights and meaning from the data. Some of the commonly used data visualization tools include Tableau, Power BI, and Excel. When creating visualizations, it is important to choose the right type of chart or graph that can best represent the data</a:t>
            </a:r>
            <a:endParaRPr sz="2135">
              <a:solidFill>
                <a:schemeClr val="lt1"/>
              </a:solidFill>
            </a:endParaRPr>
          </a:p>
        </p:txBody>
      </p:sp>
      <p:sp>
        <p:nvSpPr>
          <p:cNvPr id="122" name="Google Shape;122;p21"/>
          <p:cNvSpPr txBox="1"/>
          <p:nvPr>
            <p:ph type="body" idx="2"/>
          </p:nvPr>
        </p:nvSpPr>
        <p:spPr>
          <a:xfrm>
            <a:off x="6483167" y="1664227"/>
            <a:ext cx="5039600" cy="4428400"/>
          </a:xfrm>
          <a:prstGeom prst="rect">
            <a:avLst/>
          </a:prstGeom>
          <a:solidFill>
            <a:schemeClr val="lt2"/>
          </a:solidFill>
        </p:spPr>
        <p:txBody>
          <a:bodyPr spcFirstLastPara="1" wrap="square" lIns="121900" tIns="121900" rIns="121900" bIns="121900" anchor="t" anchorCtr="0">
            <a:noAutofit/>
          </a:bodyPr>
          <a:lstStyle/>
          <a:p>
            <a:pPr marL="0" lvl="0" indent="0" algn="l" rtl="0">
              <a:lnSpc>
                <a:spcPct val="166000"/>
              </a:lnSpc>
              <a:spcBef>
                <a:spcPts val="0"/>
              </a:spcBef>
              <a:spcAft>
                <a:spcPts val="0"/>
              </a:spcAft>
              <a:buNone/>
            </a:pPr>
            <a:r>
              <a:rPr lang="en-GB" sz="1735">
                <a:solidFill>
                  <a:schemeClr val="lt1"/>
                </a:solidFill>
                <a:latin typeface="Arial" panose="020B0604020202020204"/>
                <a:ea typeface="Arial" panose="020B0604020202020204"/>
                <a:cs typeface="Arial" panose="020B0604020202020204"/>
                <a:sym typeface="Arial" panose="020B0604020202020204"/>
              </a:rPr>
              <a:t>Machine learning is a subfield of data analytics that involves using algorithms to make predictions and decisions based on data. Machine learning algorithms can be used for tasks like image recognition, language translation, and fraud detection. Some of the commonly used machine learning algorithms include linear regression, logistic regression, and decision trees.</a:t>
            </a:r>
            <a:endParaRPr sz="2135">
              <a:solidFill>
                <a:schemeClr val="lt1"/>
              </a:solidFill>
            </a:endParaRPr>
          </a:p>
        </p:txBody>
      </p:sp>
      <p:sp>
        <p:nvSpPr>
          <p:cNvPr id="123" name="Google Shape;123;p21"/>
          <p:cNvSpPr txBox="1"/>
          <p:nvPr>
            <p:ph type="title"/>
          </p:nvPr>
        </p:nvSpPr>
        <p:spPr>
          <a:xfrm>
            <a:off x="6441400" y="706733"/>
            <a:ext cx="5039600" cy="684000"/>
          </a:xfrm>
          <a:prstGeom prst="rect">
            <a:avLst/>
          </a:prstGeom>
          <a:solidFill>
            <a:schemeClr val="lt1"/>
          </a:solidFill>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GB" sz="3335">
                <a:solidFill>
                  <a:srgbClr val="212121"/>
                </a:solidFill>
                <a:latin typeface="Georgia" panose="02040502050405020303"/>
                <a:ea typeface="Georgia" panose="02040502050405020303"/>
                <a:cs typeface="Georgia" panose="02040502050405020303"/>
                <a:sym typeface="Georgia" panose="02040502050405020303"/>
              </a:rPr>
              <a:t>Machine Learning</a:t>
            </a:r>
            <a:endParaRPr sz="4400">
              <a:solidFill>
                <a:srgbClr val="212121"/>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63491" name="object 4"/>
          <p:cNvSpPr txBox="1"/>
          <p:nvPr/>
        </p:nvSpPr>
        <p:spPr>
          <a:xfrm>
            <a:off x="1981200" y="1219200"/>
            <a:ext cx="8458200" cy="4873625"/>
          </a:xfrm>
          <a:prstGeom prst="rect">
            <a:avLst/>
          </a:prstGeom>
          <a:noFill/>
          <a:ln w="9525">
            <a:noFill/>
          </a:ln>
        </p:spPr>
        <p:txBody>
          <a:bodyPr lIns="0" tIns="99661" rIns="0" bIns="0">
            <a:spAutoFit/>
          </a:bodyPr>
          <a:p>
            <a:pPr marL="311150" indent="-299720" defTabSz="914400">
              <a:spcBef>
                <a:spcPts val="790"/>
              </a:spcBef>
              <a:buFont typeface="Arial" panose="020B0604020202020204" pitchFamily="34" charset="0"/>
              <a:buChar char="•"/>
              <a:tabLst>
                <a:tab pos="311150" algn="l"/>
              </a:tabLst>
            </a:pPr>
            <a:r>
              <a:rPr sz="2800" b="1" dirty="0">
                <a:latin typeface="Calibri" panose="020F0502020204030204" charset="0"/>
              </a:rPr>
              <a:t>Association</a:t>
            </a:r>
            <a:endParaRPr sz="2800" dirty="0">
              <a:latin typeface="Calibri" panose="020F0502020204030204" charset="0"/>
            </a:endParaRPr>
          </a:p>
          <a:p>
            <a:pPr marL="662305" lvl="1" indent="-250825"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Find any association among features, not just  input-output associations (e.g., in a supermarket,  find that clients who buys apples also buys  cereals)</a:t>
            </a:r>
            <a:endParaRPr sz="2800" dirty="0">
              <a:latin typeface="Calibri" panose="020F0502020204030204" charset="0"/>
            </a:endParaRPr>
          </a:p>
          <a:p>
            <a:pPr marL="662305" lvl="1" indent="-250825"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Apriori</a:t>
            </a:r>
            <a:endParaRPr sz="2800" dirty="0">
              <a:latin typeface="Calibri" panose="020F0502020204030204" charset="0"/>
            </a:endParaRPr>
          </a:p>
          <a:p>
            <a:pPr marL="662305" lvl="1" indent="-250825" defTabSz="914400" eaLnBrk="1" hangingPunct="1">
              <a:spcBef>
                <a:spcPts val="590"/>
              </a:spcBef>
              <a:tabLst>
                <a:tab pos="311150" algn="l"/>
              </a:tabLst>
            </a:pPr>
            <a:endParaRPr sz="2800" dirty="0">
              <a:latin typeface="Calibri" panose="020F0502020204030204" charset="0"/>
            </a:endParaRPr>
          </a:p>
          <a:p>
            <a:pPr marL="311150" indent="-299720" defTabSz="914400">
              <a:spcBef>
                <a:spcPts val="665"/>
              </a:spcBef>
              <a:buFont typeface="Arial" panose="020B0604020202020204" pitchFamily="34" charset="0"/>
              <a:buChar char="•"/>
              <a:tabLst>
                <a:tab pos="311150" algn="l"/>
              </a:tabLst>
            </a:pPr>
            <a:r>
              <a:rPr sz="2800" b="1" dirty="0">
                <a:latin typeface="Calibri" panose="020F0502020204030204" charset="0"/>
              </a:rPr>
              <a:t>Clustering</a:t>
            </a:r>
            <a:endParaRPr sz="2800" dirty="0">
              <a:latin typeface="Calibri" panose="020F0502020204030204" charset="0"/>
            </a:endParaRPr>
          </a:p>
          <a:p>
            <a:pPr marL="662305" lvl="1" indent="-250825" defTabSz="914400" eaLnBrk="1" hangingPunct="1">
              <a:spcBef>
                <a:spcPts val="600"/>
              </a:spcBef>
              <a:buFont typeface="Arial" panose="020B0604020202020204" pitchFamily="34" charset="0"/>
              <a:buChar char="–"/>
              <a:tabLst>
                <a:tab pos="311150" algn="l"/>
              </a:tabLst>
            </a:pPr>
            <a:r>
              <a:rPr sz="2800" dirty="0">
                <a:latin typeface="Calibri" panose="020F0502020204030204" charset="0"/>
              </a:rPr>
              <a:t>Find natural grouping among data</a:t>
            </a:r>
            <a:endParaRPr sz="2800" dirty="0">
              <a:latin typeface="Calibri" panose="020F0502020204030204" charset="0"/>
            </a:endParaRPr>
          </a:p>
          <a:p>
            <a:pPr marL="662305" lvl="1" indent="-250825" defTabSz="914400" eaLnBrk="1" hangingPunct="1">
              <a:spcBef>
                <a:spcPts val="590"/>
              </a:spcBef>
              <a:buFont typeface="Arial" panose="020B0604020202020204" pitchFamily="34" charset="0"/>
              <a:buChar char="–"/>
              <a:tabLst>
                <a:tab pos="311150" algn="l"/>
              </a:tabLst>
            </a:pPr>
            <a:r>
              <a:rPr sz="2800" dirty="0">
                <a:latin typeface="Calibri" panose="020F0502020204030204" charset="0"/>
              </a:rPr>
              <a:t>E.g., K-means clustering, DBSCAN, Heirarchial clustering</a:t>
            </a:r>
            <a:endParaRPr sz="2800" dirty="0">
              <a:latin typeface="Calibri" panose="020F0502020204030204" charset="0"/>
            </a:endParaRPr>
          </a:p>
        </p:txBody>
      </p:sp>
      <p:sp>
        <p:nvSpPr>
          <p:cNvPr id="7" name="Title 5"/>
          <p:cNvSpPr txBox="1"/>
          <p:nvPr/>
        </p:nvSpPr>
        <p:spPr bwMode="auto">
          <a:xfrm>
            <a:off x="1981200" y="-152400"/>
            <a:ext cx="8229600" cy="1143000"/>
          </a:xfrm>
          <a:prstGeom prst="rect">
            <a:avLst/>
          </a:prstGeom>
          <a:noFill/>
          <a:ln w="9525">
            <a:noFill/>
            <a:miter lim="800000"/>
          </a:ln>
        </p:spPr>
        <p:txBody>
          <a:bodyPr anchor="ctr"/>
          <a:lstStyle/>
          <a:p>
            <a:pPr marR="0" algn="ctr" defTabSz="914400" eaLnBrk="0" hangingPunct="0">
              <a:buClrTx/>
              <a:buSzTx/>
              <a:buFontTx/>
              <a:buNone/>
              <a:defRPr/>
            </a:pPr>
            <a:r>
              <a:rPr kumimoji="0" lang="en-US" sz="4400" kern="1200" cap="none" spc="0" normalizeH="0" baseline="0" noProof="0">
                <a:solidFill>
                  <a:schemeClr val="tx1"/>
                </a:solidFill>
                <a:latin typeface="+mj-lt"/>
                <a:ea typeface="+mj-ea"/>
                <a:cs typeface="+mj-cs"/>
              </a:rPr>
              <a:t>ML Algorithms</a:t>
            </a:r>
            <a:endParaRPr kumimoji="0" lang="en-US" sz="4400" kern="1200" cap="none" spc="0" normalizeH="0" baseline="0" noProof="0" dirty="0">
              <a:solidFill>
                <a:schemeClr val="tx1"/>
              </a:solidFill>
              <a:latin typeface="+mj-lt"/>
              <a:ea typeface="+mj-ea"/>
              <a:cs typeface="+mj-cs"/>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EB6422-C34A-45D6-9CC4-12486101B914}"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Title 1"/>
          <p:cNvSpPr>
            <a:spLocks noGrp="1"/>
          </p:cNvSpPr>
          <p:nvPr>
            <p:ph type="title"/>
          </p:nvPr>
        </p:nvSpPr>
        <p:spPr>
          <a:xfrm>
            <a:off x="1981200" y="76200"/>
            <a:ext cx="8229600" cy="1143000"/>
          </a:xfrm>
        </p:spPr>
        <p:txBody>
          <a:bodyPr vert="horz" wrap="square" lIns="91440" tIns="45720" rIns="91440" bIns="45720" anchor="ctr" anchorCtr="0"/>
          <a:p>
            <a:pPr eaLnBrk="1" hangingPunct="1"/>
            <a:r>
              <a:rPr dirty="0">
                <a:solidFill>
                  <a:schemeClr val="tx1"/>
                </a:solidFill>
              </a:rPr>
              <a:t>Machine Learning Process</a:t>
            </a:r>
            <a:endParaRPr dirty="0">
              <a:solidFill>
                <a:schemeClr val="tx1"/>
              </a:solidFill>
            </a:endParaRPr>
          </a:p>
        </p:txBody>
      </p:sp>
      <p:pic>
        <p:nvPicPr>
          <p:cNvPr id="64515" name="Picture 2"/>
          <p:cNvPicPr>
            <a:picLocks noGrp="1" noChangeAspect="1"/>
          </p:cNvPicPr>
          <p:nvPr>
            <p:ph idx="1"/>
          </p:nvPr>
        </p:nvPicPr>
        <p:blipFill>
          <a:blip r:embed="rId1"/>
          <a:srcRect/>
          <a:stretch>
            <a:fillRect/>
          </a:stretch>
        </p:blipFill>
        <p:spPr>
          <a:xfrm>
            <a:off x="2246313" y="1600200"/>
            <a:ext cx="7699375" cy="4525963"/>
          </a:xfrm>
        </p:spPr>
      </p:pic>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CDA345E-8C94-49C5-88AF-BB5CAC2C950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txBox="1"/>
          <p:nvPr/>
        </p:nvSpPr>
        <p:spPr>
          <a:xfrm>
            <a:off x="1981200" y="7620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Training and testing</a:t>
            </a:r>
            <a:endParaRPr lang="en-US" altLang="zh-TW" sz="4400" dirty="0">
              <a:solidFill>
                <a:schemeClr val="tx1"/>
              </a:solidFill>
              <a:latin typeface="Calibri" panose="020F0502020204030204" charset="0"/>
              <a:ea typeface="PMingLiU" pitchFamily="18" charset="-120"/>
            </a:endParaRPr>
          </a:p>
        </p:txBody>
      </p:sp>
      <p:sp>
        <p:nvSpPr>
          <p:cNvPr id="3" name="內容版面配置區 2"/>
          <p:cNvSpPr txBox="1"/>
          <p:nvPr/>
        </p:nvSpPr>
        <p:spPr>
          <a:xfrm>
            <a:off x="1981200" y="838200"/>
            <a:ext cx="8229600" cy="5059363"/>
          </a:xfrm>
          <a:prstGeom prst="rect">
            <a:avLst/>
          </a:prstGeom>
        </p:spPr>
        <p:txBody>
          <a:bodyPr/>
          <a:p>
            <a:pPr marL="342900" indent="-342900">
              <a:spcBef>
                <a:spcPct val="20000"/>
              </a:spcBef>
              <a:buFont typeface="Arial" panose="020B0604020202020204" pitchFamily="34" charset="0"/>
              <a:buChar char="•"/>
            </a:pPr>
            <a:r>
              <a:rPr lang="en-US" altLang="zh-TW" sz="2400" dirty="0">
                <a:latin typeface="Calibri" panose="020F0502020204030204" charset="0"/>
                <a:ea typeface="PMingLiU" pitchFamily="18" charset="-120"/>
              </a:rPr>
              <a:t>Training is the process of making the system able to learn.</a:t>
            </a:r>
            <a:endParaRPr lang="en-US" altLang="zh-TW" sz="24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r>
              <a:rPr lang="en-US" altLang="zh-TW" sz="2400" dirty="0">
                <a:latin typeface="Calibri" panose="020F0502020204030204" charset="0"/>
                <a:ea typeface="PMingLiU" pitchFamily="18" charset="-120"/>
              </a:rPr>
              <a:t>No free lunch rule:</a:t>
            </a:r>
            <a:endParaRPr lang="en-US" altLang="zh-TW" sz="24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000" dirty="0">
                <a:latin typeface="Calibri" panose="020F0502020204030204" charset="0"/>
                <a:ea typeface="PMingLiU" pitchFamily="18" charset="-120"/>
              </a:rPr>
              <a:t>Training set and testing set come from the same distribution</a:t>
            </a:r>
            <a:endParaRPr lang="en-US" altLang="zh-TW" sz="20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000" dirty="0">
                <a:latin typeface="Calibri" panose="020F0502020204030204" charset="0"/>
                <a:ea typeface="PMingLiU" pitchFamily="18" charset="-120"/>
              </a:rPr>
              <a:t>Need to make some assumptions or bias</a:t>
            </a:r>
            <a:endParaRPr lang="en-US" altLang="zh-TW" sz="2000" dirty="0">
              <a:latin typeface="Calibri" panose="020F0502020204030204" charset="0"/>
              <a:ea typeface="PMingLiU" pitchFamily="18" charset="-120"/>
            </a:endParaRPr>
          </a:p>
          <a:p>
            <a:pPr marL="342900" indent="-342900">
              <a:spcBef>
                <a:spcPct val="20000"/>
              </a:spcBef>
              <a:buFont typeface="Arial" panose="020B0604020202020204" pitchFamily="34" charset="0"/>
              <a:buChar char="•"/>
            </a:pPr>
            <a:endParaRPr lang="en-US" altLang="zh-TW" sz="2400" dirty="0">
              <a:latin typeface="Calibri" panose="020F0502020204030204" charset="0"/>
              <a:ea typeface="PMingLiU" pitchFamily="18" charset="-120"/>
            </a:endParaRPr>
          </a:p>
        </p:txBody>
      </p:sp>
      <p:pic>
        <p:nvPicPr>
          <p:cNvPr id="65540" name="Picture 7"/>
          <p:cNvPicPr>
            <a:picLocks noChangeAspect="1"/>
          </p:cNvPicPr>
          <p:nvPr/>
        </p:nvPicPr>
        <p:blipFill>
          <a:blip r:embed="rId1"/>
          <a:stretch>
            <a:fillRect/>
          </a:stretch>
        </p:blipFill>
        <p:spPr>
          <a:xfrm>
            <a:off x="2133600" y="2590800"/>
            <a:ext cx="8096250" cy="4067175"/>
          </a:xfrm>
          <a:prstGeom prst="rect">
            <a:avLst/>
          </a:prstGeom>
          <a:noFill/>
          <a:ln w="9525">
            <a:noFill/>
          </a:ln>
        </p:spPr>
      </p:pic>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B708BEFE-93A9-46B4-A1B8-888F606F3D1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內容版面配置區 2"/>
          <p:cNvSpPr txBox="1"/>
          <p:nvPr/>
        </p:nvSpPr>
        <p:spPr>
          <a:xfrm>
            <a:off x="1981200" y="990600"/>
            <a:ext cx="8229600" cy="5135563"/>
          </a:xfrm>
          <a:prstGeom prst="rect">
            <a:avLst/>
          </a:prstGeom>
        </p:spPr>
        <p:txBody>
          <a:bodyPr/>
          <a:p>
            <a:pPr marL="342900" indent="-342900">
              <a:spcBef>
                <a:spcPct val="20000"/>
              </a:spcBef>
              <a:buFont typeface="Arial" panose="020B0604020202020204" pitchFamily="34" charset="0"/>
              <a:buChar char="•"/>
            </a:pPr>
            <a:r>
              <a:rPr lang="en-US" altLang="zh-TW" sz="2800" dirty="0">
                <a:latin typeface="Calibri" panose="020F0502020204030204" charset="0"/>
                <a:ea typeface="PMingLiU" pitchFamily="18" charset="-120"/>
              </a:rPr>
              <a:t>There are several factors affecting the performance:</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b="1" dirty="0">
                <a:latin typeface="Calibri" panose="020F0502020204030204" charset="0"/>
                <a:ea typeface="PMingLiU" pitchFamily="18" charset="-120"/>
              </a:rPr>
              <a:t>Types of training</a:t>
            </a:r>
            <a:r>
              <a:rPr lang="en-US" altLang="zh-TW" sz="2800" dirty="0">
                <a:latin typeface="Calibri" panose="020F0502020204030204" charset="0"/>
                <a:ea typeface="PMingLiU" pitchFamily="18" charset="-120"/>
              </a:rPr>
              <a:t> provided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form and extent of any initial </a:t>
            </a:r>
            <a:r>
              <a:rPr lang="en-US" altLang="zh-TW" sz="2800" b="1" dirty="0">
                <a:latin typeface="Calibri" panose="020F0502020204030204" charset="0"/>
                <a:ea typeface="PMingLiU" pitchFamily="18" charset="-120"/>
              </a:rPr>
              <a:t>background knowledge</a:t>
            </a:r>
            <a:endParaRPr lang="en-US" altLang="zh-TW" sz="2800" b="1"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a:t>
            </a:r>
            <a:r>
              <a:rPr lang="en-US" altLang="zh-TW" sz="2800" b="1" dirty="0">
                <a:latin typeface="Calibri" panose="020F0502020204030204" charset="0"/>
                <a:ea typeface="PMingLiU" pitchFamily="18" charset="-120"/>
              </a:rPr>
              <a:t>type of feedback</a:t>
            </a:r>
            <a:r>
              <a:rPr lang="en-US" altLang="zh-TW" sz="2800" dirty="0">
                <a:latin typeface="Calibri" panose="020F0502020204030204" charset="0"/>
                <a:ea typeface="PMingLiU" pitchFamily="18" charset="-120"/>
              </a:rPr>
              <a:t> provided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The </a:t>
            </a:r>
            <a:r>
              <a:rPr lang="en-US" altLang="zh-TW" sz="2800" b="1" dirty="0">
                <a:latin typeface="Calibri" panose="020F0502020204030204" charset="0"/>
                <a:ea typeface="PMingLiU" pitchFamily="18" charset="-120"/>
              </a:rPr>
              <a:t>learning algorithms</a:t>
            </a:r>
            <a:r>
              <a:rPr lang="en-US" altLang="zh-TW" sz="2800" dirty="0">
                <a:latin typeface="Calibri" panose="020F0502020204030204" charset="0"/>
                <a:ea typeface="PMingLiU" pitchFamily="18" charset="-120"/>
              </a:rPr>
              <a:t> used</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Wingdings 2" panose="05020102010507070707" pitchFamily="18" charset="2"/>
              <a:buNone/>
            </a:pPr>
            <a:endParaRPr lang="en-US" altLang="zh-TW" sz="2800" dirty="0">
              <a:latin typeface="Calibri" panose="020F0502020204030204" charset="0"/>
              <a:ea typeface="PMingLiU" pitchFamily="18" charset="-120"/>
            </a:endParaRPr>
          </a:p>
          <a:p>
            <a:pPr marL="342900" indent="-342900" algn="just">
              <a:spcBef>
                <a:spcPct val="20000"/>
              </a:spcBef>
              <a:buFont typeface="Arial" panose="020B0604020202020204" pitchFamily="34" charset="0"/>
              <a:buChar char="•"/>
            </a:pPr>
            <a:r>
              <a:rPr lang="en-US" altLang="zh-TW" sz="2800" dirty="0">
                <a:latin typeface="Calibri" panose="020F0502020204030204" charset="0"/>
                <a:ea typeface="PMingLiU" pitchFamily="18" charset="-120"/>
              </a:rPr>
              <a:t>Two important factors:</a:t>
            </a:r>
            <a:endParaRPr lang="en-US" altLang="zh-TW" sz="2800" dirty="0">
              <a:latin typeface="Calibri" panose="020F0502020204030204" charset="0"/>
              <a:ea typeface="PMingLiU" pitchFamily="18" charset="-120"/>
            </a:endParaRPr>
          </a:p>
          <a:p>
            <a:pPr marL="742950" lvl="1" indent="-285750" algn="just"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Modeling</a:t>
            </a:r>
            <a:endParaRPr lang="en-US" altLang="zh-TW" sz="2800" dirty="0">
              <a:latin typeface="Calibri" panose="020F0502020204030204" charset="0"/>
              <a:ea typeface="PMingLiU" pitchFamily="18" charset="-120"/>
            </a:endParaRPr>
          </a:p>
          <a:p>
            <a:pPr marL="742950" lvl="1" indent="-285750" algn="just" eaLnBrk="1" hangingPunct="1">
              <a:spcBef>
                <a:spcPct val="20000"/>
              </a:spcBef>
              <a:buClr>
                <a:srgbClr val="8064A2"/>
              </a:buClr>
              <a:buFont typeface="Arial" panose="020B0604020202020204" pitchFamily="34" charset="0"/>
              <a:buChar char="–"/>
            </a:pPr>
            <a:r>
              <a:rPr lang="en-US" altLang="zh-TW" sz="2800" dirty="0">
                <a:latin typeface="Calibri" panose="020F0502020204030204" charset="0"/>
                <a:ea typeface="PMingLiU" pitchFamily="18" charset="-120"/>
              </a:rPr>
              <a:t>Optimization</a:t>
            </a:r>
            <a:endParaRPr lang="en-US" altLang="zh-TW" sz="2800" dirty="0">
              <a:latin typeface="Calibri" panose="020F0502020204030204" charset="0"/>
              <a:ea typeface="PMingLiU" pitchFamily="18" charset="-120"/>
            </a:endParaRPr>
          </a:p>
          <a:p>
            <a:pPr marL="742950" lvl="1" indent="-285750" eaLnBrk="1" hangingPunct="1">
              <a:spcBef>
                <a:spcPct val="20000"/>
              </a:spcBef>
              <a:buClr>
                <a:srgbClr val="8064A2"/>
              </a:buClr>
              <a:buFont typeface="Wingdings 2" panose="05020102010507070707" pitchFamily="18" charset="2"/>
              <a:buNone/>
            </a:pPr>
            <a:endParaRPr lang="en-US" altLang="zh-TW" sz="2800" dirty="0">
              <a:latin typeface="Calibri" panose="020F0502020204030204" charset="0"/>
              <a:ea typeface="PMingLiU" pitchFamily="18" charset="-120"/>
            </a:endParaRPr>
          </a:p>
        </p:txBody>
      </p:sp>
      <p:sp>
        <p:nvSpPr>
          <p:cNvPr id="3" name="標題 1"/>
          <p:cNvSpPr txBox="1"/>
          <p:nvPr/>
        </p:nvSpPr>
        <p:spPr>
          <a:xfrm>
            <a:off x="1981200" y="0"/>
            <a:ext cx="8229600" cy="1143000"/>
          </a:xfrm>
          <a:prstGeom prst="rect">
            <a:avLst/>
          </a:prstGeom>
        </p:spPr>
        <p:txBody>
          <a:bodyPr/>
          <a:p>
            <a:pPr algn="ctr">
              <a:buNone/>
            </a:pPr>
            <a:r>
              <a:rPr lang="en-US" altLang="zh-TW" sz="4400" dirty="0">
                <a:solidFill>
                  <a:schemeClr val="tx1"/>
                </a:solidFill>
                <a:latin typeface="Calibri" panose="020F0502020204030204" charset="0"/>
                <a:ea typeface="PMingLiU" pitchFamily="18" charset="-120"/>
              </a:rPr>
              <a:t>Performance</a:t>
            </a:r>
            <a:endParaRPr lang="en-US" altLang="zh-TW" sz="4400" dirty="0">
              <a:solidFill>
                <a:schemeClr val="tx1"/>
              </a:solidFill>
              <a:latin typeface="Calibri" panose="020F0502020204030204" charset="0"/>
              <a:ea typeface="PMingLiU" pitchFamily="18" charset="-12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A7FAD970-14C8-44B2-B116-3196F7BAC845}"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object 5"/>
          <p:cNvSpPr txBox="1"/>
          <p:nvPr/>
        </p:nvSpPr>
        <p:spPr>
          <a:xfrm>
            <a:off x="9369425" y="6183313"/>
            <a:ext cx="198438" cy="139700"/>
          </a:xfrm>
          <a:prstGeom prst="rect">
            <a:avLst/>
          </a:prstGeom>
          <a:noFill/>
          <a:ln w="9525">
            <a:noFill/>
          </a:ln>
        </p:spPr>
        <p:txBody>
          <a:bodyPr lIns="0" tIns="0" rIns="0" bIns="0">
            <a:spAutoFit/>
          </a:bodyPr>
          <a:p>
            <a:pPr marL="33655">
              <a:lnSpc>
                <a:spcPts val="1090"/>
              </a:lnSpc>
            </a:pPr>
            <a:fld id="{9A0DB2DC-4C9A-4742-B13C-FB6460FD3503}" type="slidenum">
              <a:rPr lang="en-US" sz="1100" dirty="0">
                <a:solidFill>
                  <a:srgbClr val="898989"/>
                </a:solidFill>
                <a:latin typeface="Calibri" panose="020F0502020204030204" charset="0"/>
              </a:rPr>
            </a:fld>
            <a:endParaRPr lang="en-US" sz="1100" dirty="0">
              <a:solidFill>
                <a:srgbClr val="898989"/>
              </a:solidFill>
              <a:latin typeface="Calibri" panose="020F0502020204030204" charset="0"/>
            </a:endParaRPr>
          </a:p>
        </p:txBody>
      </p:sp>
      <p:sp>
        <p:nvSpPr>
          <p:cNvPr id="67587" name="object 4"/>
          <p:cNvSpPr txBox="1"/>
          <p:nvPr/>
        </p:nvSpPr>
        <p:spPr>
          <a:xfrm>
            <a:off x="1905000" y="1233488"/>
            <a:ext cx="8382000" cy="4479290"/>
          </a:xfrm>
          <a:prstGeom prst="rect">
            <a:avLst/>
          </a:prstGeom>
          <a:noFill/>
          <a:ln w="9525">
            <a:noFill/>
          </a:ln>
        </p:spPr>
        <p:txBody>
          <a:bodyPr lIns="0" tIns="59574" rIns="0" bIns="0">
            <a:spAutoFit/>
          </a:bodyPr>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Different ML traditions propose different  approaches inspired by real-world analogies</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Neural networks </a:t>
            </a:r>
            <a:r>
              <a:rPr sz="2800" dirty="0">
                <a:latin typeface="Calibri" panose="020F0502020204030204" charset="0"/>
              </a:rPr>
              <a:t>researchers: emphasize  analogies to neurobiology</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Case-based learning</a:t>
            </a:r>
            <a:r>
              <a:rPr sz="2800" dirty="0">
                <a:latin typeface="Calibri" panose="020F0502020204030204" charset="0"/>
              </a:rPr>
              <a:t>: human memory</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Genetic algorithms</a:t>
            </a:r>
            <a:r>
              <a:rPr sz="2800" dirty="0">
                <a:latin typeface="Calibri" panose="020F0502020204030204" charset="0"/>
              </a:rPr>
              <a:t>: evolution</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Rule induction</a:t>
            </a:r>
            <a:r>
              <a:rPr sz="2800" dirty="0">
                <a:latin typeface="Calibri" panose="020F0502020204030204" charset="0"/>
              </a:rPr>
              <a:t>: heuristic search</a:t>
            </a:r>
            <a:endParaRPr sz="2800" dirty="0">
              <a:latin typeface="Calibri" panose="020F0502020204030204" charset="0"/>
            </a:endParaRPr>
          </a:p>
          <a:p>
            <a:pPr marL="662305" lvl="1" indent="-250825" algn="just" defTabSz="914400" eaLnBrk="1" hangingPunct="1">
              <a:lnSpc>
                <a:spcPct val="114000"/>
              </a:lnSpc>
              <a:buFont typeface="Arial" panose="020B0604020202020204" pitchFamily="34" charset="0"/>
              <a:buChar char="–"/>
              <a:tabLst>
                <a:tab pos="311150" algn="l"/>
              </a:tabLst>
            </a:pPr>
            <a:r>
              <a:rPr sz="2800" b="1" dirty="0">
                <a:latin typeface="Calibri" panose="020F0502020204030204" charset="0"/>
              </a:rPr>
              <a:t>Analytic methods</a:t>
            </a:r>
            <a:r>
              <a:rPr sz="2800" dirty="0">
                <a:latin typeface="Calibri" panose="020F0502020204030204" charset="0"/>
              </a:rPr>
              <a:t>: reasoning in formal logic</a:t>
            </a:r>
            <a:endParaRPr sz="2800" dirty="0">
              <a:latin typeface="Calibri" panose="020F0502020204030204" charset="0"/>
            </a:endParaRPr>
          </a:p>
          <a:p>
            <a:pPr marL="311150" indent="-299720" algn="just" defTabSz="914400">
              <a:lnSpc>
                <a:spcPct val="114000"/>
              </a:lnSpc>
              <a:buFont typeface="Arial" panose="020B0604020202020204" pitchFamily="34" charset="0"/>
              <a:buChar char="•"/>
              <a:tabLst>
                <a:tab pos="311150" algn="l"/>
              </a:tabLst>
            </a:pPr>
            <a:r>
              <a:rPr sz="2800" b="1" dirty="0">
                <a:latin typeface="Calibri" panose="020F0502020204030204" charset="0"/>
              </a:rPr>
              <a:t>Again, different notation and terminology</a:t>
            </a:r>
            <a:endParaRPr sz="2800" dirty="0">
              <a:latin typeface="Calibri" panose="020F0502020204030204" charset="0"/>
            </a:endParaRPr>
          </a:p>
        </p:txBody>
      </p:sp>
      <p:sp>
        <p:nvSpPr>
          <p:cNvPr id="67588" name="TextBox 6"/>
          <p:cNvSpPr txBox="1"/>
          <p:nvPr/>
        </p:nvSpPr>
        <p:spPr>
          <a:xfrm>
            <a:off x="1752600" y="220663"/>
            <a:ext cx="86106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Machine Learning Traditions</a:t>
            </a:r>
            <a:endParaRPr sz="4400" dirty="0">
              <a:solidFill>
                <a:schemeClr val="tx1"/>
              </a:solidFill>
              <a:latin typeface="Arial" panose="020B0604020202020204" pitchFamily="34" charset="0"/>
            </a:endParaRPr>
          </a:p>
        </p:txBody>
      </p:sp>
      <p:sp>
        <p:nvSpPr>
          <p:cNvPr id="6" name="Date Placeholder 5"/>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DDB0B986-F5B2-4E20-869A-DA6DDF565D2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p:nvPr>
        </p:nvSpPr>
        <p:spPr>
          <a:xfrm>
            <a:off x="1524000" y="-76200"/>
            <a:ext cx="10058400" cy="1143000"/>
          </a:xfrm>
        </p:spPr>
        <p:txBody>
          <a:bodyPr vert="horz" wrap="square" lIns="91440" tIns="45720" rIns="91440" bIns="45720" anchor="ctr" anchorCtr="0"/>
          <a:p>
            <a:pPr eaLnBrk="1" hangingPunct="1">
              <a:buNone/>
            </a:pPr>
            <a:r>
              <a:rPr dirty="0">
                <a:solidFill>
                  <a:schemeClr val="tx1"/>
                </a:solidFill>
                <a:ea typeface="Arial Unicode MS" pitchFamily="34" charset="-128"/>
              </a:rPr>
              <a:t>Different Varieties of Machine Learning </a:t>
            </a:r>
            <a:endParaRPr dirty="0">
              <a:solidFill>
                <a:schemeClr val="tx1"/>
              </a:solidFill>
              <a:ea typeface="Arial Unicode MS" pitchFamily="34" charset="-128"/>
            </a:endParaRPr>
          </a:p>
        </p:txBody>
      </p:sp>
      <p:sp>
        <p:nvSpPr>
          <p:cNvPr id="35843" name="Rectangle 3"/>
          <p:cNvSpPr>
            <a:spLocks noGrp="1" noChangeArrowheads="1"/>
          </p:cNvSpPr>
          <p:nvPr>
            <p:ph idx="1"/>
          </p:nvPr>
        </p:nvSpPr>
        <p:spPr>
          <a:xfrm>
            <a:off x="1981200" y="990600"/>
            <a:ext cx="8229600" cy="5410200"/>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Concept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Courier New" panose="02070309020205020404" pitchFamily="49" charset="0"/>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Clustering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Connectionist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Genetic Algorithms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Explanation-based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Transformation-based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Reinforcement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Case-based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Macro Learning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Evaluation Functions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Cognitive Learning Architectures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Constructive Induction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Discovery Systems</a:t>
            </a:r>
            <a:endPar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r>
              <a:rPr kumimoji="0" lang="en-US" sz="2400" b="0" i="0" u="none" strike="noStrike" kern="1200" cap="none" spc="0" normalizeH="0" baseline="0" noProof="0" smtClean="0">
                <a:ln>
                  <a:noFill/>
                </a:ln>
                <a:solidFill>
                  <a:schemeClr val="tx1"/>
                </a:solidFill>
                <a:effectLst/>
                <a:uLnTx/>
                <a:uFillTx/>
                <a:latin typeface="+mn-lt"/>
                <a:ea typeface="Arial Unicode MS" pitchFamily="34" charset="-128"/>
                <a:cs typeface="Arial Unicode MS" pitchFamily="34" charset="-128"/>
              </a:rPr>
              <a:t>Knowledge capture </a:t>
            </a:r>
            <a:endParaRPr kumimoji="0" lang="en-US" sz="24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smtClean="0">
              <a:ln>
                <a:noFill/>
              </a:ln>
              <a:solidFill>
                <a:schemeClr val="tx1"/>
              </a:solidFill>
              <a:effectLst/>
              <a:uLnTx/>
              <a:uFillTx/>
              <a:latin typeface="+mn-lt"/>
              <a:ea typeface="MS PGothic" panose="020B0600070205080204" pitchFamily="34" charset="-128"/>
              <a:cs typeface="+mn-cs"/>
            </a:endParaRPr>
          </a:p>
        </p:txBody>
      </p:sp>
      <p:sp>
        <p:nvSpPr>
          <p:cNvPr id="5" name="Date Placeholder 4"/>
          <p:cNvSpPr txBox="1">
            <a:spLocks noGrp="1"/>
          </p:cNvSpPr>
          <p:nvPr>
            <p:ph type="dt" sz="half" idx="10"/>
          </p:nvPr>
        </p:nvSpPr>
        <p:spPr>
          <a:noFill/>
        </p:spPr>
        <p:txBody>
          <a:bodyPr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5C80B5E6-5233-4B67-A8CC-155B4A9798F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prstGeom prst="rect">
            <a:avLst/>
          </a:prstGeom>
          <a:noFill/>
        </p:spPr>
        <p:txBody>
          <a:bodyPr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p:cNvPicPr>
            <a:picLocks noChangeAspect="1"/>
          </p:cNvPicPr>
          <p:nvPr/>
        </p:nvPicPr>
        <p:blipFill>
          <a:blip r:embed="rId1"/>
          <a:stretch>
            <a:fillRect/>
          </a:stretch>
        </p:blipFill>
        <p:spPr>
          <a:xfrm>
            <a:off x="2133600" y="1085850"/>
            <a:ext cx="8153400" cy="4686300"/>
          </a:xfrm>
          <a:prstGeom prst="rect">
            <a:avLst/>
          </a:prstGeom>
          <a:noFill/>
          <a:ln w="9525">
            <a:noFill/>
          </a:ln>
        </p:spPr>
      </p:pic>
      <p:sp>
        <p:nvSpPr>
          <p:cNvPr id="70659" name="TextBox 4"/>
          <p:cNvSpPr txBox="1"/>
          <p:nvPr/>
        </p:nvSpPr>
        <p:spPr>
          <a:xfrm>
            <a:off x="1752600" y="0"/>
            <a:ext cx="84582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Machine Learning Applications</a:t>
            </a:r>
            <a:endParaRPr sz="4400" dirty="0">
              <a:solidFill>
                <a:schemeClr val="tx1"/>
              </a:solidFill>
              <a:latin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FEB32CE8-75D4-411D-B94E-89FB2A29B8EC}"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2" name="Picture 2"/>
          <p:cNvPicPr>
            <a:picLocks noChangeAspect="1"/>
          </p:cNvPicPr>
          <p:nvPr/>
        </p:nvPicPr>
        <p:blipFill>
          <a:blip r:embed="rId1"/>
          <a:stretch>
            <a:fillRect/>
          </a:stretch>
        </p:blipFill>
        <p:spPr>
          <a:xfrm>
            <a:off x="2057400" y="838200"/>
            <a:ext cx="3810000" cy="2286000"/>
          </a:xfrm>
          <a:prstGeom prst="rect">
            <a:avLst/>
          </a:prstGeom>
          <a:noFill/>
          <a:ln w="38100" cap="flat" cmpd="sng">
            <a:solidFill>
              <a:srgbClr val="C00000"/>
            </a:solidFill>
            <a:prstDash val="solid"/>
            <a:miter/>
            <a:headEnd type="none" w="med" len="med"/>
            <a:tailEnd type="none" w="med" len="med"/>
          </a:ln>
        </p:spPr>
      </p:pic>
      <p:pic>
        <p:nvPicPr>
          <p:cNvPr id="71683" name="Picture 4"/>
          <p:cNvPicPr>
            <a:picLocks noChangeAspect="1"/>
          </p:cNvPicPr>
          <p:nvPr/>
        </p:nvPicPr>
        <p:blipFill>
          <a:blip r:embed="rId2"/>
          <a:stretch>
            <a:fillRect/>
          </a:stretch>
        </p:blipFill>
        <p:spPr>
          <a:xfrm>
            <a:off x="7772400" y="3352800"/>
            <a:ext cx="2438400" cy="2667000"/>
          </a:xfrm>
          <a:prstGeom prst="rect">
            <a:avLst/>
          </a:prstGeom>
          <a:noFill/>
          <a:ln w="38100" cap="flat" cmpd="sng">
            <a:solidFill>
              <a:srgbClr val="C00000"/>
            </a:solidFill>
            <a:prstDash val="solid"/>
            <a:miter/>
            <a:headEnd type="none" w="med" len="med"/>
            <a:tailEnd type="none" w="med" len="med"/>
          </a:ln>
        </p:spPr>
      </p:pic>
      <p:pic>
        <p:nvPicPr>
          <p:cNvPr id="71684" name="Picture 5"/>
          <p:cNvPicPr>
            <a:picLocks noChangeAspect="1"/>
          </p:cNvPicPr>
          <p:nvPr/>
        </p:nvPicPr>
        <p:blipFill>
          <a:blip r:embed="rId3"/>
          <a:stretch>
            <a:fillRect/>
          </a:stretch>
        </p:blipFill>
        <p:spPr>
          <a:xfrm>
            <a:off x="4648200" y="3733800"/>
            <a:ext cx="2743200" cy="2057400"/>
          </a:xfrm>
          <a:prstGeom prst="rect">
            <a:avLst/>
          </a:prstGeom>
          <a:solidFill>
            <a:srgbClr val="C00000"/>
          </a:solidFill>
          <a:ln w="38100" cap="flat" cmpd="sng">
            <a:solidFill>
              <a:srgbClr val="C00000"/>
            </a:solidFill>
            <a:prstDash val="solid"/>
            <a:miter/>
            <a:headEnd type="none" w="med" len="med"/>
            <a:tailEnd type="none" w="med" len="med"/>
          </a:ln>
        </p:spPr>
      </p:pic>
      <p:sp>
        <p:nvSpPr>
          <p:cNvPr id="8" name="TextBox 7"/>
          <p:cNvSpPr txBox="1"/>
          <p:nvPr/>
        </p:nvSpPr>
        <p:spPr>
          <a:xfrm>
            <a:off x="1524000" y="0"/>
            <a:ext cx="10399395" cy="706755"/>
          </a:xfrm>
          <a:prstGeom prst="rect">
            <a:avLst/>
          </a:prstGeom>
          <a:noFill/>
        </p:spPr>
        <p:txBody>
          <a:bodyPr wrap="square">
            <a:spAutoFit/>
          </a:bodyPr>
          <a:lstStyle/>
          <a:p>
            <a:pPr marR="0" algn="ctr" defTabSz="914400">
              <a:buClrTx/>
              <a:buSzTx/>
              <a:buFontTx/>
              <a:buNone/>
              <a:defRPr/>
            </a:pPr>
            <a:r>
              <a:rPr kumimoji="0" lang="en-US" sz="4000" kern="1200" cap="none" spc="0" normalizeH="0" baseline="0" noProof="0" dirty="0">
                <a:solidFill>
                  <a:schemeClr val="tx1"/>
                </a:solidFill>
                <a:latin typeface="+mj-lt"/>
                <a:ea typeface="+mn-ea"/>
                <a:cs typeface="Arial" panose="020B0604020202020204" pitchFamily="34" charset="0"/>
              </a:rPr>
              <a:t>Machine Learning touching our Daily Life</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9" name="TextBox 8"/>
          <p:cNvSpPr txBox="1"/>
          <p:nvPr/>
        </p:nvSpPr>
        <p:spPr>
          <a:xfrm>
            <a:off x="6019800" y="990600"/>
            <a:ext cx="4038600" cy="1814830"/>
          </a:xfrm>
          <a:prstGeom prst="rect">
            <a:avLst/>
          </a:prstGeom>
          <a:noFill/>
        </p:spPr>
        <p:txBody>
          <a:bodyPr>
            <a:spAutoFit/>
          </a:bodyPr>
          <a:lstStyle/>
          <a:p>
            <a:pPr marR="0" algn="ctr" defTabSz="914400">
              <a:buClrTx/>
              <a:buSzTx/>
              <a:buFontTx/>
              <a:buNone/>
              <a:defRPr/>
            </a:pPr>
            <a:r>
              <a:rPr kumimoji="0" lang="en-US" sz="2800" kern="1200" cap="none" spc="0" normalizeH="0" baseline="0" noProof="0" dirty="0" err="1">
                <a:solidFill>
                  <a:srgbClr val="0070C0"/>
                </a:solidFill>
                <a:latin typeface="+mn-lt"/>
                <a:ea typeface="+mn-ea"/>
                <a:cs typeface="Arial" panose="020B0604020202020204" pitchFamily="34" charset="0"/>
              </a:rPr>
              <a:t>Walmart</a:t>
            </a:r>
            <a:r>
              <a:rPr kumimoji="0" lang="en-US" sz="2800" kern="1200" cap="none" spc="0" normalizeH="0" baseline="0" noProof="0" dirty="0">
                <a:latin typeface="+mn-lt"/>
                <a:ea typeface="+mn-ea"/>
                <a:cs typeface="Arial" panose="020B0604020202020204" pitchFamily="34" charset="0"/>
              </a:rPr>
              <a:t> use Robots in their stores for inventory management, packing, pricing checks </a:t>
            </a:r>
            <a:endParaRPr kumimoji="0" lang="en-US" sz="2800" kern="1200" cap="none" spc="0" normalizeH="0" baseline="0" noProof="0" dirty="0">
              <a:latin typeface="+mn-lt"/>
              <a:ea typeface="+mn-ea"/>
              <a:cs typeface="Arial" panose="020B0604020202020204" pitchFamily="34" charset="0"/>
            </a:endParaRPr>
          </a:p>
        </p:txBody>
      </p:sp>
      <p:sp>
        <p:nvSpPr>
          <p:cNvPr id="10" name="TextBox 9"/>
          <p:cNvSpPr txBox="1"/>
          <p:nvPr/>
        </p:nvSpPr>
        <p:spPr>
          <a:xfrm>
            <a:off x="1981200" y="3810000"/>
            <a:ext cx="2286000" cy="1814830"/>
          </a:xfrm>
          <a:prstGeom prst="rect">
            <a:avLst/>
          </a:prstGeom>
          <a:noFill/>
        </p:spPr>
        <p:txBody>
          <a:bodyPr>
            <a:spAutoFit/>
          </a:bodyPr>
          <a:lstStyle/>
          <a:p>
            <a:pPr marR="0" algn="ctr" defTabSz="914400">
              <a:buClrTx/>
              <a:buSzTx/>
              <a:buFontTx/>
              <a:buNone/>
              <a:defRPr/>
            </a:pPr>
            <a:r>
              <a:rPr kumimoji="0" lang="en-US" sz="2800" kern="1200" cap="none" spc="0" normalizeH="0" baseline="0" noProof="0" dirty="0">
                <a:solidFill>
                  <a:srgbClr val="0070C0"/>
                </a:solidFill>
                <a:latin typeface="+mn-lt"/>
                <a:ea typeface="+mn-ea"/>
                <a:cs typeface="Arial" panose="020B0604020202020204" pitchFamily="34" charset="0"/>
              </a:rPr>
              <a:t>Restaurants</a:t>
            </a:r>
            <a:r>
              <a:rPr kumimoji="0" lang="en-US" sz="2800" kern="1200" cap="none" spc="0" normalizeH="0" baseline="0" noProof="0" dirty="0">
                <a:latin typeface="+mn-lt"/>
                <a:ea typeface="+mn-ea"/>
                <a:cs typeface="Arial" panose="020B0604020202020204" pitchFamily="34" charset="0"/>
              </a:rPr>
              <a:t> have Robot chefs and Waiters</a:t>
            </a:r>
            <a:endParaRPr kumimoji="0" lang="en-US" sz="2800" kern="1200" cap="none" spc="0" normalizeH="0" baseline="0" noProof="0" dirty="0">
              <a:latin typeface="+mn-lt"/>
              <a:ea typeface="+mn-ea"/>
              <a:cs typeface="Arial" panose="020B0604020202020204" pitchFamily="34" charset="0"/>
            </a:endParaRPr>
          </a:p>
        </p:txBody>
      </p:sp>
      <p:sp>
        <p:nvSpPr>
          <p:cNvPr id="11" name="Date Placeholder 10"/>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294209F-2647-4A4C-9B90-A5B16D99BB1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2" name="Footer Placeholder 11"/>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3" name="Slide Number Placeholder 12"/>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828800" y="4953000"/>
            <a:ext cx="8458200" cy="1383665"/>
          </a:xfrm>
          <a:prstGeom prst="rect">
            <a:avLst/>
          </a:prstGeom>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800" b="1" i="0" u="none" strike="noStrike" kern="1200" cap="none" spc="0" normalizeH="0" baseline="0" noProof="0" dirty="0">
                <a:ln>
                  <a:noFill/>
                </a:ln>
                <a:solidFill>
                  <a:srgbClr val="0070C0"/>
                </a:solidFill>
                <a:effectLst/>
                <a:uLnTx/>
                <a:uFillTx/>
                <a:latin typeface="+mn-lt"/>
                <a:ea typeface="+mn-ea"/>
                <a:cs typeface="Arial" panose="020B0604020202020204" pitchFamily="34" charset="0"/>
              </a:rPr>
              <a:t>Michelangelo</a:t>
            </a:r>
            <a:r>
              <a:rPr kumimoji="0" lang="en-US" sz="2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 an internal ML-as-a-service platform that democratizes machine learning and makes scaling AI to meet the needs of business as easy as requesting a ride.</a:t>
            </a:r>
            <a:endParaRPr kumimoji="0" lang="en-US" sz="2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pic>
        <p:nvPicPr>
          <p:cNvPr id="72707" name="Picture 2"/>
          <p:cNvPicPr>
            <a:picLocks noChangeAspect="1"/>
          </p:cNvPicPr>
          <p:nvPr/>
        </p:nvPicPr>
        <p:blipFill>
          <a:blip r:embed="rId1"/>
          <a:stretch>
            <a:fillRect/>
          </a:stretch>
        </p:blipFill>
        <p:spPr>
          <a:xfrm>
            <a:off x="1905000" y="1295400"/>
            <a:ext cx="2609850" cy="3276600"/>
          </a:xfrm>
          <a:prstGeom prst="rect">
            <a:avLst/>
          </a:prstGeom>
          <a:noFill/>
          <a:ln w="9525">
            <a:noFill/>
          </a:ln>
        </p:spPr>
      </p:pic>
      <p:pic>
        <p:nvPicPr>
          <p:cNvPr id="72708" name="Picture 3"/>
          <p:cNvPicPr>
            <a:picLocks noChangeAspect="1"/>
          </p:cNvPicPr>
          <p:nvPr/>
        </p:nvPicPr>
        <p:blipFill>
          <a:blip r:embed="rId2"/>
          <a:stretch>
            <a:fillRect/>
          </a:stretch>
        </p:blipFill>
        <p:spPr>
          <a:xfrm>
            <a:off x="4705350" y="990600"/>
            <a:ext cx="5657850" cy="4067175"/>
          </a:xfrm>
          <a:prstGeom prst="rect">
            <a:avLst/>
          </a:prstGeom>
          <a:noFill/>
          <a:ln w="9525">
            <a:noFill/>
          </a:ln>
        </p:spPr>
      </p:pic>
      <p:sp>
        <p:nvSpPr>
          <p:cNvPr id="7" name="Rectangle 6"/>
          <p:cNvSpPr/>
          <p:nvPr/>
        </p:nvSpPr>
        <p:spPr>
          <a:xfrm>
            <a:off x="1524000" y="39688"/>
            <a:ext cx="9144000" cy="64516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Machine Learning touching our Daily Life</a:t>
            </a:r>
            <a:endPar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A88B47D2-7047-4868-9368-57BD0E1C3252}"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0" name="Slide Number Placeholder 9"/>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1524000" y="39688"/>
            <a:ext cx="9144000" cy="64516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rPr>
              <a:t>Machine Learning touching our Daily Life</a:t>
            </a:r>
            <a:endParaRPr kumimoji="0" lang="en-US" sz="3600" b="0" i="0"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p:txBody>
      </p:sp>
      <p:pic>
        <p:nvPicPr>
          <p:cNvPr id="73731" name="Picture 2"/>
          <p:cNvPicPr>
            <a:picLocks noChangeAspect="1"/>
          </p:cNvPicPr>
          <p:nvPr/>
        </p:nvPicPr>
        <p:blipFill>
          <a:blip r:embed="rId1"/>
          <a:stretch>
            <a:fillRect/>
          </a:stretch>
        </p:blipFill>
        <p:spPr>
          <a:xfrm>
            <a:off x="2057400" y="914400"/>
            <a:ext cx="2952750" cy="1552575"/>
          </a:xfrm>
          <a:prstGeom prst="rect">
            <a:avLst/>
          </a:prstGeom>
          <a:noFill/>
          <a:ln w="9525">
            <a:noFill/>
          </a:ln>
        </p:spPr>
      </p:pic>
      <p:sp>
        <p:nvSpPr>
          <p:cNvPr id="6" name="TextBox 5"/>
          <p:cNvSpPr txBox="1"/>
          <p:nvPr/>
        </p:nvSpPr>
        <p:spPr>
          <a:xfrm>
            <a:off x="5334000" y="1143000"/>
            <a:ext cx="3886200" cy="829945"/>
          </a:xfrm>
          <a:prstGeom prst="rect">
            <a:avLst/>
          </a:prstGeom>
          <a:noFill/>
        </p:spPr>
        <p:txBody>
          <a:bodyPr>
            <a:spAutoFit/>
          </a:bodyPr>
          <a:lstStyle/>
          <a:p>
            <a:pPr marR="0" algn="just" defTabSz="914400">
              <a:buClrTx/>
              <a:buSzTx/>
              <a:buFontTx/>
              <a:buNone/>
              <a:defRPr/>
            </a:pPr>
            <a:r>
              <a:rPr kumimoji="0" lang="en-US" sz="2400" kern="1200" cap="none" spc="0" normalizeH="0" baseline="0" noProof="0" dirty="0">
                <a:latin typeface="+mn-lt"/>
                <a:ea typeface="+mn-ea"/>
                <a:cs typeface="Arial" panose="020B0604020202020204" pitchFamily="34" charset="0"/>
              </a:rPr>
              <a:t>Song Recommendations based on mood and interest</a:t>
            </a:r>
            <a:endParaRPr kumimoji="0" lang="en-US" sz="2400" kern="1200" cap="none" spc="0" normalizeH="0" baseline="0" noProof="0" dirty="0">
              <a:latin typeface="+mn-lt"/>
              <a:ea typeface="+mn-ea"/>
              <a:cs typeface="Arial" panose="020B0604020202020204" pitchFamily="34" charset="0"/>
            </a:endParaRPr>
          </a:p>
        </p:txBody>
      </p:sp>
      <p:pic>
        <p:nvPicPr>
          <p:cNvPr id="73733" name="Picture 3"/>
          <p:cNvPicPr>
            <a:picLocks noChangeAspect="1"/>
          </p:cNvPicPr>
          <p:nvPr/>
        </p:nvPicPr>
        <p:blipFill>
          <a:blip r:embed="rId2"/>
          <a:stretch>
            <a:fillRect/>
          </a:stretch>
        </p:blipFill>
        <p:spPr>
          <a:xfrm>
            <a:off x="7772400" y="2133600"/>
            <a:ext cx="2143125" cy="2143125"/>
          </a:xfrm>
          <a:prstGeom prst="rect">
            <a:avLst/>
          </a:prstGeom>
          <a:noFill/>
          <a:ln w="9525">
            <a:noFill/>
          </a:ln>
        </p:spPr>
      </p:pic>
      <p:sp>
        <p:nvSpPr>
          <p:cNvPr id="8" name="TextBox 7"/>
          <p:cNvSpPr txBox="1"/>
          <p:nvPr/>
        </p:nvSpPr>
        <p:spPr>
          <a:xfrm>
            <a:off x="2209800" y="2895600"/>
            <a:ext cx="5181600" cy="1106805"/>
          </a:xfrm>
          <a:prstGeom prst="rect">
            <a:avLst/>
          </a:prstGeom>
          <a:noFill/>
        </p:spPr>
        <p:txBody>
          <a:bodyPr>
            <a:spAutoFit/>
          </a:bodyPr>
          <a:lstStyle/>
          <a:p>
            <a:pPr marR="0" algn="just" defTabSz="914400">
              <a:buClrTx/>
              <a:buSzTx/>
              <a:buFontTx/>
              <a:buNone/>
              <a:defRPr/>
            </a:pPr>
            <a:r>
              <a:rPr kumimoji="0" lang="en-US" sz="2400" kern="1200" cap="none" spc="0" normalizeH="0" baseline="0" noProof="0" dirty="0">
                <a:latin typeface="+mn-lt"/>
                <a:ea typeface="+mn-ea"/>
                <a:cs typeface="Arial" panose="020B0604020202020204" pitchFamily="34" charset="0"/>
              </a:rPr>
              <a:t>Data Acquisition from </a:t>
            </a:r>
            <a:r>
              <a:rPr kumimoji="0" lang="en-US" sz="2400" kern="1200" cap="none" spc="0" normalizeH="0" baseline="0" noProof="0" dirty="0" err="1">
                <a:latin typeface="+mn-lt"/>
                <a:ea typeface="+mn-ea"/>
                <a:cs typeface="Arial" panose="020B0604020202020204" pitchFamily="34" charset="0"/>
              </a:rPr>
              <a:t>Tamr</a:t>
            </a:r>
            <a:r>
              <a:rPr kumimoji="0" lang="en-US" sz="2400" kern="1200" cap="none" spc="0" normalizeH="0" baseline="0" noProof="0" dirty="0">
                <a:latin typeface="+mn-lt"/>
                <a:ea typeface="+mn-ea"/>
                <a:cs typeface="Arial" panose="020B0604020202020204" pitchFamily="34" charset="0"/>
              </a:rPr>
              <a:t> – Enterprise Data Unification Company</a:t>
            </a:r>
            <a:endParaRPr kumimoji="0" lang="en-US" sz="2400" kern="1200" cap="none" spc="0" normalizeH="0" baseline="0" noProof="0" dirty="0">
              <a:latin typeface="+mn-lt"/>
              <a:ea typeface="+mn-ea"/>
              <a:cs typeface="Arial" panose="020B0604020202020204" pitchFamily="34" charset="0"/>
            </a:endParaRPr>
          </a:p>
          <a:p>
            <a:pPr marR="0" defTabSz="9144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p:txBody>
      </p:sp>
      <p:pic>
        <p:nvPicPr>
          <p:cNvPr id="73735" name="Picture 4"/>
          <p:cNvPicPr>
            <a:picLocks noChangeAspect="1"/>
          </p:cNvPicPr>
          <p:nvPr/>
        </p:nvPicPr>
        <p:blipFill>
          <a:blip r:embed="rId3"/>
          <a:stretch>
            <a:fillRect/>
          </a:stretch>
        </p:blipFill>
        <p:spPr>
          <a:xfrm>
            <a:off x="2209800" y="4495800"/>
            <a:ext cx="3524250" cy="1295400"/>
          </a:xfrm>
          <a:prstGeom prst="rect">
            <a:avLst/>
          </a:prstGeom>
          <a:noFill/>
          <a:ln w="9525">
            <a:noFill/>
          </a:ln>
        </p:spPr>
      </p:pic>
      <p:sp>
        <p:nvSpPr>
          <p:cNvPr id="10" name="TextBox 9"/>
          <p:cNvSpPr txBox="1"/>
          <p:nvPr/>
        </p:nvSpPr>
        <p:spPr>
          <a:xfrm>
            <a:off x="6400800" y="4724400"/>
            <a:ext cx="3276600" cy="829945"/>
          </a:xfrm>
          <a:prstGeom prst="rect">
            <a:avLst/>
          </a:prstGeom>
          <a:noFill/>
        </p:spPr>
        <p:txBody>
          <a:bodyPr>
            <a:spAutoFit/>
          </a:bodyPr>
          <a:lstStyle/>
          <a:p>
            <a:pPr marR="0" defTabSz="914400">
              <a:buClrTx/>
              <a:buSzTx/>
              <a:buFontTx/>
              <a:buNone/>
              <a:defRPr/>
            </a:pPr>
            <a:r>
              <a:rPr kumimoji="0" lang="en-US" sz="2400" kern="1200" cap="none" spc="0" normalizeH="0" baseline="0" noProof="0" dirty="0">
                <a:latin typeface="+mn-lt"/>
                <a:ea typeface="+mn-ea"/>
                <a:cs typeface="Arial" panose="020B0604020202020204" pitchFamily="34" charset="0"/>
              </a:rPr>
              <a:t>Content specific vaccines for Children </a:t>
            </a:r>
            <a:endParaRPr kumimoji="0" lang="en-US" sz="2400" kern="1200" cap="none" spc="0" normalizeH="0" baseline="0" noProof="0" dirty="0">
              <a:latin typeface="+mn-lt"/>
              <a:ea typeface="+mn-ea"/>
              <a:cs typeface="Arial" panose="020B0604020202020204" pitchFamily="34" charset="0"/>
            </a:endParaRPr>
          </a:p>
        </p:txBody>
      </p:sp>
      <p:sp>
        <p:nvSpPr>
          <p:cNvPr id="11" name="Date Placeholder 10"/>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50E34BF-0D42-4C47-A35D-080EA6587214}"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2" name="Footer Placeholder 11"/>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3" name="Slide Number Placeholder 12"/>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solidFill>
                  <a:srgbClr val="212121"/>
                </a:solidFill>
                <a:latin typeface="Georgia" panose="02040502050405020303"/>
                <a:ea typeface="Georgia" panose="02040502050405020303"/>
                <a:cs typeface="Georgia" panose="02040502050405020303"/>
                <a:sym typeface="Georgia" panose="02040502050405020303"/>
              </a:rPr>
              <a:t>Data Visualization</a:t>
            </a:r>
            <a:r>
              <a:rPr lang="en-US" altLang="en-GB">
                <a:solidFill>
                  <a:srgbClr val="212121"/>
                </a:solidFill>
                <a:latin typeface="Georgia" panose="02040502050405020303"/>
                <a:ea typeface="Georgia" panose="02040502050405020303"/>
                <a:cs typeface="Georgia" panose="02040502050405020303"/>
                <a:sym typeface="Georgia" panose="02040502050405020303"/>
              </a:rPr>
              <a:t>: </a:t>
            </a:r>
            <a:r>
              <a:rPr lang="en-US" dirty="0" smtClean="0"/>
              <a:t>What is it?</a:t>
            </a:r>
            <a:endParaRPr lang="en-IN" dirty="0"/>
          </a:p>
        </p:txBody>
      </p:sp>
      <p:sp>
        <p:nvSpPr>
          <p:cNvPr id="3" name="Content Placeholder 2"/>
          <p:cNvSpPr>
            <a:spLocks noGrp="1"/>
          </p:cNvSpPr>
          <p:nvPr>
            <p:ph idx="1"/>
          </p:nvPr>
        </p:nvSpPr>
        <p:spPr/>
        <p:txBody>
          <a:bodyPr>
            <a:noAutofit/>
          </a:bodyPr>
          <a:lstStyle/>
          <a:p>
            <a:pPr algn="just">
              <a:lnSpc>
                <a:spcPct val="150000"/>
              </a:lnSpc>
            </a:pPr>
            <a:r>
              <a:rPr lang="en-US" sz="1700" dirty="0">
                <a:latin typeface="Calibri" panose="020F0502020204030204" charset="0"/>
                <a:cs typeface="Calibri" panose="020F0502020204030204" charset="0"/>
              </a:rPr>
              <a:t>Data visualization is the graphical representation of information and </a:t>
            </a:r>
            <a:r>
              <a:rPr lang="en-US" sz="1700" dirty="0" smtClean="0">
                <a:latin typeface="Calibri" panose="020F0502020204030204" charset="0"/>
                <a:cs typeface="Calibri" panose="020F0502020204030204" charset="0"/>
              </a:rPr>
              <a:t>data.</a:t>
            </a: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rPr>
              <a:t>By using visual elements like charts, graphs, and maps, data visualization tools provide an accessible way to see and understand trends, outliers, and patterns in data</a:t>
            </a:r>
            <a:r>
              <a:rPr lang="en-US" sz="1700" dirty="0" smtClean="0">
                <a:latin typeface="Calibri" panose="020F0502020204030204" charset="0"/>
                <a:cs typeface="Calibri" panose="020F0502020204030204" charset="0"/>
              </a:rPr>
              <a:t>.</a:t>
            </a:r>
            <a:endParaRPr lang="en-US" sz="1700" dirty="0" smtClean="0">
              <a:latin typeface="Calibri" panose="020F0502020204030204" charset="0"/>
              <a:cs typeface="Calibri" panose="020F0502020204030204" charset="0"/>
            </a:endParaRPr>
          </a:p>
          <a:p>
            <a:pPr algn="just">
              <a:lnSpc>
                <a:spcPct val="150000"/>
              </a:lnSpc>
            </a:pPr>
            <a:r>
              <a:rPr lang="en-US" sz="1700" dirty="0" smtClean="0">
                <a:latin typeface="Calibri" panose="020F0502020204030204" charset="0"/>
                <a:cs typeface="Calibri" panose="020F0502020204030204" charset="0"/>
              </a:rPr>
              <a:t>It </a:t>
            </a:r>
            <a:r>
              <a:rPr lang="en-US" sz="1700" dirty="0">
                <a:latin typeface="Calibri" panose="020F0502020204030204" charset="0"/>
                <a:cs typeface="Calibri" panose="020F0502020204030204" charset="0"/>
              </a:rPr>
              <a:t>provides an excellent way for employees or business owners to present data to non-technical audiences without confusion</a:t>
            </a:r>
            <a:r>
              <a:rPr lang="en-US" sz="1700" dirty="0" smtClean="0">
                <a:latin typeface="Calibri" panose="020F0502020204030204" charset="0"/>
                <a:cs typeface="Calibri" panose="020F0502020204030204" charset="0"/>
              </a:rPr>
              <a:t>.</a:t>
            </a: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rPr>
              <a:t> </a:t>
            </a:r>
            <a:r>
              <a:rPr lang="en-US" sz="1700" dirty="0" smtClean="0">
                <a:latin typeface="Calibri" panose="020F0502020204030204" charset="0"/>
                <a:cs typeface="Calibri" panose="020F0502020204030204" charset="0"/>
              </a:rPr>
              <a:t>Helps too </a:t>
            </a:r>
            <a:r>
              <a:rPr lang="en-US" sz="1700" dirty="0">
                <a:latin typeface="Calibri" panose="020F0502020204030204" charset="0"/>
                <a:cs typeface="Calibri" panose="020F0502020204030204" charset="0"/>
              </a:rPr>
              <a:t>make decisions and use visuals to tell stories of when data informs the who, what, when, where, and how. </a:t>
            </a:r>
            <a:endParaRPr lang="en-US" sz="1700" dirty="0">
              <a:latin typeface="Calibri" panose="020F0502020204030204" charset="0"/>
              <a:cs typeface="Calibri" panose="020F0502020204030204" charset="0"/>
            </a:endParaRPr>
          </a:p>
          <a:p>
            <a:pPr marL="0" indent="0" algn="just">
              <a:lnSpc>
                <a:spcPct val="150000"/>
              </a:lnSpc>
              <a:buNone/>
            </a:pPr>
            <a:r>
              <a:rPr lang="en-US" sz="1700" dirty="0">
                <a:latin typeface="Calibri" panose="020F0502020204030204" charset="0"/>
                <a:cs typeface="Calibri" panose="020F0502020204030204" charset="0"/>
                <a:sym typeface="+mn-ea"/>
              </a:rPr>
              <a:t>While traditional education typically draws a distinct line between </a:t>
            </a:r>
            <a:r>
              <a:rPr lang="en-US" sz="1700" u="sng" dirty="0">
                <a:latin typeface="Calibri" panose="020F0502020204030204" charset="0"/>
                <a:cs typeface="Calibri" panose="020F0502020204030204" charset="0"/>
                <a:sym typeface="+mn-ea"/>
              </a:rPr>
              <a:t>creative storytelling and technical analysis</a:t>
            </a:r>
            <a:r>
              <a:rPr lang="en-US" sz="1700" dirty="0">
                <a:latin typeface="Calibri" panose="020F0502020204030204" charset="0"/>
                <a:cs typeface="Calibri" panose="020F0502020204030204" charset="0"/>
                <a:sym typeface="+mn-ea"/>
              </a:rPr>
              <a:t>, the modern professional world also values those who can cross between the two: </a:t>
            </a:r>
            <a:endParaRPr lang="en-US" sz="1700" dirty="0" smtClean="0">
              <a:latin typeface="Calibri" panose="020F0502020204030204" charset="0"/>
              <a:cs typeface="Calibri" panose="020F0502020204030204" charset="0"/>
            </a:endParaRPr>
          </a:p>
          <a:p>
            <a:pPr marL="0" indent="0" algn="just">
              <a:lnSpc>
                <a:spcPct val="150000"/>
              </a:lnSpc>
              <a:buNone/>
            </a:pPr>
            <a:r>
              <a:rPr lang="en-US" sz="1700" dirty="0" smtClean="0">
                <a:latin typeface="Calibri" panose="020F0502020204030204" charset="0"/>
                <a:cs typeface="Calibri" panose="020F0502020204030204" charset="0"/>
                <a:sym typeface="+mn-ea"/>
              </a:rPr>
              <a:t>data </a:t>
            </a:r>
            <a:r>
              <a:rPr lang="en-US" sz="1700" dirty="0">
                <a:latin typeface="Calibri" panose="020F0502020204030204" charset="0"/>
                <a:cs typeface="Calibri" panose="020F0502020204030204" charset="0"/>
                <a:sym typeface="+mn-ea"/>
              </a:rPr>
              <a:t>visualization sits right in the middle of analysis and visual </a:t>
            </a:r>
            <a:r>
              <a:rPr lang="en-US" sz="1700" dirty="0" smtClean="0">
                <a:latin typeface="Calibri" panose="020F0502020204030204" charset="0"/>
                <a:cs typeface="Calibri" panose="020F0502020204030204" charset="0"/>
                <a:sym typeface="+mn-ea"/>
              </a:rPr>
              <a:t>storytelling.</a:t>
            </a:r>
            <a:endParaRPr lang="en-US" sz="1700" dirty="0" smtClean="0">
              <a:latin typeface="Calibri" panose="020F0502020204030204" charset="0"/>
              <a:cs typeface="Calibri" panose="020F0502020204030204" charset="0"/>
              <a:sym typeface="+mn-ea"/>
            </a:endParaRPr>
          </a:p>
          <a:p>
            <a:pPr marL="0" indent="0" algn="just">
              <a:lnSpc>
                <a:spcPct val="150000"/>
              </a:lnSpc>
              <a:buNone/>
            </a:pPr>
            <a:endParaRPr lang="en-US" sz="1700" dirty="0" smtClean="0">
              <a:latin typeface="Calibri" panose="020F0502020204030204" charset="0"/>
              <a:cs typeface="Calibri" panose="020F0502020204030204" charset="0"/>
            </a:endParaRPr>
          </a:p>
          <a:p>
            <a:pPr algn="just">
              <a:lnSpc>
                <a:spcPct val="150000"/>
              </a:lnSpc>
            </a:pPr>
            <a:r>
              <a:rPr lang="en-US" sz="1700" dirty="0">
                <a:latin typeface="Calibri" panose="020F0502020204030204" charset="0"/>
                <a:cs typeface="Calibri" panose="020F0502020204030204" charset="0"/>
                <a:sym typeface="+mn-ea"/>
              </a:rPr>
              <a:t>A good visualization tells a story, removing the noise from data and highlighting useful </a:t>
            </a:r>
            <a:r>
              <a:rPr lang="en-US" sz="1700" dirty="0" smtClean="0">
                <a:latin typeface="Calibri" panose="020F0502020204030204" charset="0"/>
                <a:cs typeface="Calibri" panose="020F0502020204030204" charset="0"/>
                <a:sym typeface="+mn-ea"/>
              </a:rPr>
              <a:t>information.</a:t>
            </a:r>
            <a:endParaRPr lang="en-IN" sz="1700" dirty="0">
              <a:latin typeface="Calibri" panose="020F0502020204030204" charset="0"/>
              <a:cs typeface="Calibri" panose="020F0502020204030204" charset="0"/>
            </a:endParaRPr>
          </a:p>
          <a:p>
            <a:pPr marL="0" indent="0" algn="just">
              <a:lnSpc>
                <a:spcPct val="150000"/>
              </a:lnSpc>
              <a:buNone/>
            </a:pPr>
            <a:endParaRPr lang="en-IN" sz="1700" dirty="0">
              <a:latin typeface="Calibri" panose="020F0502020204030204" charset="0"/>
              <a:cs typeface="Calibri" panose="020F0502020204030204" charset="0"/>
            </a:endParaRPr>
          </a:p>
          <a:p>
            <a:pPr algn="just">
              <a:lnSpc>
                <a:spcPct val="150000"/>
              </a:lnSpc>
            </a:pPr>
            <a:endParaRPr lang="en-IN" sz="700" dirty="0">
              <a:latin typeface="Calibri" panose="020F0502020204030204" charset="0"/>
              <a:cs typeface="Calibri" panose="020F050202020403020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4754" name="Group 8"/>
          <p:cNvGrpSpPr/>
          <p:nvPr/>
        </p:nvGrpSpPr>
        <p:grpSpPr>
          <a:xfrm>
            <a:off x="1981200" y="1219200"/>
            <a:ext cx="8153400" cy="5029200"/>
            <a:chOff x="457200" y="1066800"/>
            <a:chExt cx="8153400" cy="5029200"/>
          </a:xfrm>
        </p:grpSpPr>
        <p:pic>
          <p:nvPicPr>
            <p:cNvPr id="74759" name="Picture 2"/>
            <p:cNvPicPr>
              <a:picLocks noChangeAspect="1"/>
            </p:cNvPicPr>
            <p:nvPr/>
          </p:nvPicPr>
          <p:blipFill>
            <a:blip r:embed="rId1"/>
            <a:stretch>
              <a:fillRect/>
            </a:stretch>
          </p:blipFill>
          <p:spPr>
            <a:xfrm>
              <a:off x="457200" y="3124200"/>
              <a:ext cx="8153400" cy="2971800"/>
            </a:xfrm>
            <a:prstGeom prst="rect">
              <a:avLst/>
            </a:prstGeom>
            <a:noFill/>
            <a:ln w="9525" cap="flat" cmpd="sng">
              <a:solidFill>
                <a:srgbClr val="0070C0"/>
              </a:solidFill>
              <a:prstDash val="solid"/>
              <a:miter/>
              <a:headEnd type="none" w="med" len="med"/>
              <a:tailEnd type="none" w="med" len="med"/>
            </a:ln>
          </p:spPr>
        </p:pic>
        <p:pic>
          <p:nvPicPr>
            <p:cNvPr id="74760" name="Picture 4"/>
            <p:cNvPicPr>
              <a:picLocks noChangeAspect="1"/>
            </p:cNvPicPr>
            <p:nvPr/>
          </p:nvPicPr>
          <p:blipFill>
            <a:blip r:embed="rId2"/>
            <a:stretch>
              <a:fillRect/>
            </a:stretch>
          </p:blipFill>
          <p:spPr>
            <a:xfrm>
              <a:off x="2971800" y="1066800"/>
              <a:ext cx="5638800" cy="2066925"/>
            </a:xfrm>
            <a:prstGeom prst="rect">
              <a:avLst/>
            </a:prstGeom>
            <a:noFill/>
            <a:ln w="9525" cap="flat" cmpd="sng">
              <a:solidFill>
                <a:srgbClr val="0070C0"/>
              </a:solidFill>
              <a:prstDash val="solid"/>
              <a:miter/>
              <a:headEnd type="none" w="med" len="med"/>
              <a:tailEnd type="none" w="med" len="med"/>
            </a:ln>
          </p:spPr>
        </p:pic>
        <p:pic>
          <p:nvPicPr>
            <p:cNvPr id="74761" name="Picture 5"/>
            <p:cNvPicPr>
              <a:picLocks noChangeAspect="1"/>
            </p:cNvPicPr>
            <p:nvPr/>
          </p:nvPicPr>
          <p:blipFill>
            <a:blip r:embed="rId3"/>
            <a:stretch>
              <a:fillRect/>
            </a:stretch>
          </p:blipFill>
          <p:spPr>
            <a:xfrm>
              <a:off x="457200" y="1066800"/>
              <a:ext cx="2514600" cy="2057400"/>
            </a:xfrm>
            <a:prstGeom prst="rect">
              <a:avLst/>
            </a:prstGeom>
            <a:noFill/>
            <a:ln w="19050" cap="flat" cmpd="sng">
              <a:solidFill>
                <a:srgbClr val="0070C0"/>
              </a:solidFill>
              <a:prstDash val="solid"/>
              <a:miter/>
              <a:headEnd type="none" w="med" len="med"/>
              <a:tailEnd type="none" w="med" len="med"/>
            </a:ln>
          </p:spPr>
        </p:pic>
      </p:grpSp>
      <p:sp>
        <p:nvSpPr>
          <p:cNvPr id="10" name="TextBox 9"/>
          <p:cNvSpPr txBox="1"/>
          <p:nvPr/>
        </p:nvSpPr>
        <p:spPr>
          <a:xfrm>
            <a:off x="159385" y="130175"/>
            <a:ext cx="10508615" cy="873760"/>
          </a:xfrm>
          <a:prstGeom prst="rect">
            <a:avLst/>
          </a:prstGeom>
          <a:noFill/>
        </p:spPr>
        <p:txBody>
          <a:bodyPr>
            <a:noAutofit/>
          </a:bodyPr>
          <a:lstStyle/>
          <a:p>
            <a:pPr marR="0" algn="ctr" defTabSz="914400">
              <a:buClrTx/>
              <a:buSzTx/>
              <a:buFontTx/>
              <a:buNone/>
              <a:defRPr/>
            </a:pPr>
            <a:r>
              <a:rPr kumimoji="0" lang="en-US" sz="4000" kern="1200" cap="none" spc="0" normalizeH="0" baseline="0" noProof="0" dirty="0">
                <a:solidFill>
                  <a:schemeClr val="tx1"/>
                </a:solidFill>
                <a:latin typeface="+mj-lt"/>
                <a:ea typeface="+mn-ea"/>
                <a:cs typeface="Arial" panose="020B0604020202020204" pitchFamily="34" charset="0"/>
              </a:rPr>
              <a:t>Amazon – Game Changer of the Decade</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8" name="Date Placeholder 7"/>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9F0B694-DACF-42FA-A75E-3F2F1D86674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Footer Placeholder 8"/>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1" name="Slide Number Placeholder 10"/>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Box 5"/>
          <p:cNvSpPr txBox="1"/>
          <p:nvPr/>
        </p:nvSpPr>
        <p:spPr>
          <a:xfrm>
            <a:off x="1524000" y="76200"/>
            <a:ext cx="9144000" cy="706755"/>
          </a:xfrm>
          <a:prstGeom prst="rect">
            <a:avLst/>
          </a:prstGeom>
          <a:noFill/>
          <a:ln w="9525">
            <a:noFill/>
          </a:ln>
        </p:spPr>
        <p:txBody>
          <a:bodyPr>
            <a:spAutoFit/>
          </a:bodyPr>
          <a:p>
            <a:pPr algn="ctr"/>
            <a:r>
              <a:rPr sz="4000" dirty="0">
                <a:solidFill>
                  <a:schemeClr val="tx1"/>
                </a:solidFill>
                <a:latin typeface="Arial" panose="020B0604020202020204" pitchFamily="34" charset="0"/>
              </a:rPr>
              <a:t>Machine Learning in Civil Engineering</a:t>
            </a:r>
            <a:endParaRPr sz="4000" dirty="0">
              <a:solidFill>
                <a:schemeClr val="tx1"/>
              </a:solidFill>
              <a:latin typeface="Arial" panose="020B0604020202020204" pitchFamily="34" charset="0"/>
            </a:endParaRPr>
          </a:p>
        </p:txBody>
      </p:sp>
      <p:sp>
        <p:nvSpPr>
          <p:cNvPr id="75779" name="TextBox 6"/>
          <p:cNvSpPr txBox="1"/>
          <p:nvPr/>
        </p:nvSpPr>
        <p:spPr>
          <a:xfrm>
            <a:off x="1752600" y="1143000"/>
            <a:ext cx="8610600" cy="5003165"/>
          </a:xfrm>
          <a:prstGeom prst="rect">
            <a:avLst/>
          </a:prstGeom>
          <a:noFill/>
          <a:ln w="9525">
            <a:noFill/>
          </a:ln>
        </p:spPr>
        <p:txBody>
          <a:bodyPr>
            <a:spAutoFit/>
          </a:bodyPr>
          <a:p>
            <a:pPr marL="579755" indent="-457200" algn="just">
              <a:lnSpc>
                <a:spcPct val="114000"/>
              </a:lnSpc>
              <a:buFont typeface="Wingdings" panose="05000000000000000000" pitchFamily="2" charset="2"/>
              <a:buChar char="Ø"/>
            </a:pPr>
            <a:r>
              <a:rPr sz="2800" dirty="0">
                <a:latin typeface="Arial" panose="020B0604020202020204" pitchFamily="34" charset="0"/>
              </a:rPr>
              <a:t>Design of Construction Management System</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Prediction of the Severity of Earthquakes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Better analysis of monitoring the construction health</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Analysis of Environmental Engineering</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Design of Highway and transportation Engineering fo the prediction of Transport arrivals and pedestrian movement analysis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Use of Machine learning in surveying, Geotechnical and Geospatial Engineering</a:t>
            </a:r>
            <a:endParaRPr sz="2800" dirty="0">
              <a:solidFill>
                <a:srgbClr val="7030A0"/>
              </a:solidFill>
              <a:latin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96A941E4-51DE-431B-8CB8-B640020123C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Box 5"/>
          <p:cNvSpPr txBox="1"/>
          <p:nvPr/>
        </p:nvSpPr>
        <p:spPr>
          <a:xfrm>
            <a:off x="387985" y="176530"/>
            <a:ext cx="11614785" cy="923925"/>
          </a:xfrm>
          <a:prstGeom prst="rect">
            <a:avLst/>
          </a:prstGeom>
          <a:noFill/>
          <a:ln w="9525">
            <a:noFill/>
          </a:ln>
        </p:spPr>
        <p:txBody>
          <a:bodyPr>
            <a:noAutofit/>
          </a:bodyPr>
          <a:p>
            <a:pPr algn="ctr"/>
            <a:r>
              <a:rPr sz="4200" dirty="0">
                <a:solidFill>
                  <a:schemeClr val="tx1"/>
                </a:solidFill>
                <a:latin typeface="Arial" panose="020B0604020202020204" pitchFamily="34" charset="0"/>
              </a:rPr>
              <a:t>Machine Learning in Mechanical Engineering</a:t>
            </a:r>
            <a:endParaRPr sz="4200" dirty="0">
              <a:solidFill>
                <a:schemeClr val="tx1"/>
              </a:solidFill>
              <a:latin typeface="Arial" panose="020B0604020202020204" pitchFamily="34" charset="0"/>
            </a:endParaRPr>
          </a:p>
        </p:txBody>
      </p:sp>
      <p:sp>
        <p:nvSpPr>
          <p:cNvPr id="76803" name="TextBox 6"/>
          <p:cNvSpPr txBox="1"/>
          <p:nvPr/>
        </p:nvSpPr>
        <p:spPr>
          <a:xfrm>
            <a:off x="1752600" y="1839913"/>
            <a:ext cx="8610600" cy="2546985"/>
          </a:xfrm>
          <a:prstGeom prst="rect">
            <a:avLst/>
          </a:prstGeom>
          <a:noFill/>
          <a:ln w="9525">
            <a:noFill/>
          </a:ln>
        </p:spPr>
        <p:txBody>
          <a:bodyPr>
            <a:spAutoFit/>
          </a:bodyPr>
          <a:p>
            <a:pPr marL="579755" indent="-457200" algn="just">
              <a:lnSpc>
                <a:spcPct val="114000"/>
              </a:lnSpc>
              <a:buFont typeface="Wingdings" panose="05000000000000000000" pitchFamily="2" charset="2"/>
              <a:buChar char="Ø"/>
            </a:pPr>
            <a:r>
              <a:rPr sz="2800" dirty="0">
                <a:latin typeface="Arial" panose="020B0604020202020204" pitchFamily="34" charset="0"/>
              </a:rPr>
              <a:t>Cognitive Science of a Machine</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Use of IoT and Big Data Analytics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On site performance of devices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Non-linear root cause analysis</a:t>
            </a:r>
            <a:endParaRPr sz="2800" dirty="0">
              <a:latin typeface="Arial" panose="020B0604020202020204" pitchFamily="34" charset="0"/>
            </a:endParaRPr>
          </a:p>
          <a:p>
            <a:pPr marL="579755" indent="-457200" algn="just">
              <a:lnSpc>
                <a:spcPct val="114000"/>
              </a:lnSpc>
              <a:buFont typeface="Wingdings" panose="05000000000000000000" pitchFamily="2" charset="2"/>
              <a:buChar char="Ø"/>
            </a:pPr>
            <a:r>
              <a:rPr sz="2800" dirty="0">
                <a:latin typeface="Arial" panose="020B0604020202020204" pitchFamily="34" charset="0"/>
              </a:rPr>
              <a:t>Tools for analytics and operations</a:t>
            </a:r>
            <a:endParaRPr sz="2800" dirty="0">
              <a:latin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C1A3AD63-9086-444E-B3A4-7957A291372B}"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Box 2"/>
          <p:cNvSpPr txBox="1"/>
          <p:nvPr/>
        </p:nvSpPr>
        <p:spPr>
          <a:xfrm>
            <a:off x="2362200" y="76200"/>
            <a:ext cx="7315200" cy="768350"/>
          </a:xfrm>
          <a:prstGeom prst="rect">
            <a:avLst/>
          </a:prstGeom>
          <a:noFill/>
          <a:ln w="9525">
            <a:noFill/>
          </a:ln>
        </p:spPr>
        <p:txBody>
          <a:bodyPr>
            <a:spAutoFit/>
          </a:bodyPr>
          <a:p>
            <a:pPr algn="ctr"/>
            <a:r>
              <a:rPr sz="4400" dirty="0">
                <a:solidFill>
                  <a:schemeClr val="tx1"/>
                </a:solidFill>
                <a:latin typeface="Arial" panose="020B0604020202020204" pitchFamily="34" charset="0"/>
              </a:rPr>
              <a:t>Autonomous Cars - </a:t>
            </a:r>
            <a:r>
              <a:rPr lang="sv-SE" altLang="x-none" sz="4400" dirty="0">
                <a:solidFill>
                  <a:schemeClr val="tx1"/>
                </a:solidFill>
                <a:latin typeface="Arial" panose="020B0604020202020204" pitchFamily="34" charset="0"/>
              </a:rPr>
              <a:t>ALVINN</a:t>
            </a:r>
            <a:endParaRPr lang="sv-SE" altLang="x-none" sz="4400" dirty="0">
              <a:solidFill>
                <a:schemeClr val="tx1"/>
              </a:solidFill>
              <a:latin typeface="Arial" panose="020B0604020202020204" pitchFamily="34" charset="0"/>
            </a:endParaRPr>
          </a:p>
        </p:txBody>
      </p:sp>
      <p:pic>
        <p:nvPicPr>
          <p:cNvPr id="77827" name="Picture 2"/>
          <p:cNvPicPr>
            <a:picLocks noChangeAspect="1"/>
          </p:cNvPicPr>
          <p:nvPr/>
        </p:nvPicPr>
        <p:blipFill>
          <a:blip r:embed="rId1"/>
          <a:stretch>
            <a:fillRect/>
          </a:stretch>
        </p:blipFill>
        <p:spPr>
          <a:xfrm>
            <a:off x="1905000" y="1219200"/>
            <a:ext cx="8305800" cy="4981575"/>
          </a:xfrm>
          <a:prstGeom prst="rect">
            <a:avLst/>
          </a:prstGeom>
          <a:noFill/>
          <a:ln w="9525">
            <a:noFill/>
          </a:ln>
        </p:spPr>
      </p:pic>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772383A-B5DD-4689-8845-5540ED31D315}"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Title 1"/>
          <p:cNvSpPr>
            <a:spLocks noGrp="1"/>
          </p:cNvSpPr>
          <p:nvPr>
            <p:ph type="title"/>
          </p:nvPr>
        </p:nvSpPr>
        <p:spPr>
          <a:xfrm>
            <a:off x="1981200" y="-76200"/>
            <a:ext cx="8229600" cy="1143000"/>
          </a:xfrm>
        </p:spPr>
        <p:txBody>
          <a:bodyPr vert="horz" wrap="square" lIns="91440" tIns="45720" rIns="91440" bIns="45720" anchor="ctr" anchorCtr="0"/>
          <a:p>
            <a:pPr eaLnBrk="1" hangingPunct="1"/>
            <a:r>
              <a:rPr dirty="0">
                <a:solidFill>
                  <a:schemeClr val="tx1"/>
                </a:solidFill>
              </a:rPr>
              <a:t>Autonomous Driving Cars</a:t>
            </a:r>
            <a:endParaRPr dirty="0">
              <a:solidFill>
                <a:schemeClr val="tx1"/>
              </a:solidFill>
            </a:endParaRPr>
          </a:p>
        </p:txBody>
      </p:sp>
      <p:pic>
        <p:nvPicPr>
          <p:cNvPr id="78851" name="Picture 2"/>
          <p:cNvPicPr>
            <a:picLocks noChangeAspect="1"/>
          </p:cNvPicPr>
          <p:nvPr/>
        </p:nvPicPr>
        <p:blipFill>
          <a:blip r:embed="rId1"/>
          <a:stretch>
            <a:fillRect/>
          </a:stretch>
        </p:blipFill>
        <p:spPr>
          <a:xfrm>
            <a:off x="2328863" y="1038225"/>
            <a:ext cx="7534275" cy="5591175"/>
          </a:xfrm>
          <a:prstGeom prst="rect">
            <a:avLst/>
          </a:prstGeom>
          <a:noFill/>
          <a:ln w="9525">
            <a:noFill/>
          </a:ln>
        </p:spPr>
      </p:pic>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06E51ABC-086C-4AB6-AB43-DCE461589AF8}"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Title 1"/>
          <p:cNvSpPr>
            <a:spLocks noGrp="1"/>
          </p:cNvSpPr>
          <p:nvPr>
            <p:ph type="title"/>
          </p:nvPr>
        </p:nvSpPr>
        <p:spPr/>
        <p:txBody>
          <a:bodyPr vert="horz" wrap="square" lIns="91440" tIns="45720" rIns="91440" bIns="45720" anchor="ctr" anchorCtr="0"/>
          <a:p>
            <a:pPr eaLnBrk="1" hangingPunct="1"/>
            <a:endParaRPr dirty="0"/>
          </a:p>
        </p:txBody>
      </p:sp>
      <p:pic>
        <p:nvPicPr>
          <p:cNvPr id="79875" name="Picture 2"/>
          <p:cNvPicPr>
            <a:picLocks noChangeAspect="1"/>
          </p:cNvPicPr>
          <p:nvPr/>
        </p:nvPicPr>
        <p:blipFill>
          <a:blip r:embed="rId1"/>
          <a:stretch>
            <a:fillRect/>
          </a:stretch>
        </p:blipFill>
        <p:spPr>
          <a:xfrm>
            <a:off x="2057400" y="609600"/>
            <a:ext cx="8229600" cy="5791200"/>
          </a:xfrm>
          <a:prstGeom prst="rect">
            <a:avLst/>
          </a:prstGeom>
          <a:noFill/>
          <a:ln w="9525">
            <a:noFill/>
          </a:ln>
        </p:spPr>
      </p:pic>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45A3F99-2928-41A9-B313-5E3F9C17C66A}"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81200" y="76200"/>
            <a:ext cx="8229600" cy="1143000"/>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AI for automatically segmenting brain tumors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Rectangle 2"/>
          <p:cNvSpPr/>
          <p:nvPr/>
        </p:nvSpPr>
        <p:spPr>
          <a:xfrm>
            <a:off x="1828800" y="1295400"/>
            <a:ext cx="8458200" cy="457581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Artificial Intelligence has a broad scope in healthcare devices and applications.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Makes analysis, treatment, and monitoring of tumors more effective.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1155" marR="0" lvl="0" indent="-351155" algn="just" defTabSz="914400" rtl="0" eaLnBrk="1" fontAlgn="base" latinLnBrk="0" hangingPunct="1">
              <a:lnSpc>
                <a:spcPct val="114000"/>
              </a:lnSpc>
              <a:spcBef>
                <a:spcPts val="1200"/>
              </a:spcBef>
              <a:spcAft>
                <a:spcPts val="1200"/>
              </a:spcAft>
              <a:buClrTx/>
              <a:buSzTx/>
              <a:buFont typeface="Wingdings" panose="05000000000000000000" pitchFamily="2" charset="2"/>
              <a:buChar char="Ø"/>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NVIDIA has developed a 3D MRI brain tumor segmentation using deep-learning and 3D magnetic resonance imaging technologies.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30F0CFD8-1EBB-447C-AC35-AB7E2FF7B500}"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Title 1"/>
          <p:cNvSpPr>
            <a:spLocks noGrp="1"/>
          </p:cNvSpPr>
          <p:nvPr>
            <p:ph type="title"/>
          </p:nvPr>
        </p:nvSpPr>
        <p:spPr>
          <a:xfrm>
            <a:off x="2057400" y="0"/>
            <a:ext cx="8124825" cy="1028700"/>
          </a:xfrm>
        </p:spPr>
        <p:txBody>
          <a:bodyPr vert="horz" wrap="square" lIns="91440" tIns="45720" rIns="91440" bIns="45720" anchor="ctr" anchorCtr="0"/>
          <a:p>
            <a:pPr eaLnBrk="1" hangingPunct="1"/>
            <a:r>
              <a:rPr sz="4400" kern="1200" dirty="0">
                <a:solidFill>
                  <a:schemeClr val="tx1"/>
                </a:solidFill>
                <a:latin typeface="+mj-lt"/>
                <a:ea typeface="+mj-ea"/>
                <a:cs typeface="+mj-cs"/>
              </a:rPr>
              <a:t>Chat bots</a:t>
            </a:r>
            <a:endParaRPr sz="4400" kern="1200" dirty="0">
              <a:solidFill>
                <a:schemeClr val="tx1"/>
              </a:solidFill>
              <a:latin typeface="+mj-lt"/>
              <a:ea typeface="+mj-ea"/>
              <a:cs typeface="+mj-cs"/>
            </a:endParaRPr>
          </a:p>
        </p:txBody>
      </p:sp>
      <p:pic>
        <p:nvPicPr>
          <p:cNvPr id="83971" name="Picture 3"/>
          <p:cNvPicPr>
            <a:picLocks noChangeAspect="1"/>
          </p:cNvPicPr>
          <p:nvPr/>
        </p:nvPicPr>
        <p:blipFill>
          <a:blip r:embed="rId1"/>
          <a:stretch>
            <a:fillRect/>
          </a:stretch>
        </p:blipFill>
        <p:spPr>
          <a:xfrm>
            <a:off x="2057400" y="1219200"/>
            <a:ext cx="8101013" cy="50673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Title 1"/>
          <p:cNvSpPr>
            <a:spLocks noGrp="1"/>
          </p:cNvSpPr>
          <p:nvPr>
            <p:ph type="title"/>
          </p:nvPr>
        </p:nvSpPr>
        <p:spPr>
          <a:xfrm>
            <a:off x="2033588" y="355600"/>
            <a:ext cx="8124825" cy="1028700"/>
          </a:xfrm>
        </p:spPr>
        <p:txBody>
          <a:bodyPr vert="horz" wrap="square" lIns="91440" tIns="45720" rIns="91440" bIns="45720" anchor="ctr" anchorCtr="0"/>
          <a:p>
            <a:pPr eaLnBrk="1" hangingPunct="1"/>
            <a:r>
              <a:rPr sz="4400" kern="1200" dirty="0">
                <a:solidFill>
                  <a:schemeClr val="tx1"/>
                </a:solidFill>
                <a:latin typeface="+mj-lt"/>
                <a:ea typeface="+mj-ea"/>
                <a:cs typeface="+mj-cs"/>
              </a:rPr>
              <a:t>Internet of Things</a:t>
            </a:r>
            <a:endParaRPr sz="4400" kern="1200" dirty="0">
              <a:solidFill>
                <a:schemeClr val="tx1"/>
              </a:solidFill>
              <a:latin typeface="+mj-lt"/>
              <a:ea typeface="+mj-ea"/>
              <a:cs typeface="+mj-cs"/>
            </a:endParaRPr>
          </a:p>
        </p:txBody>
      </p:sp>
      <p:pic>
        <p:nvPicPr>
          <p:cNvPr id="84995" name="Picture 2"/>
          <p:cNvPicPr>
            <a:picLocks noGrp="1" noChangeAspect="1"/>
          </p:cNvPicPr>
          <p:nvPr>
            <p:ph sz="quarter" idx="10"/>
          </p:nvPr>
        </p:nvPicPr>
        <p:blipFill>
          <a:blip r:embed="rId1"/>
          <a:srcRect/>
          <a:stretch>
            <a:fillRect/>
          </a:stretch>
        </p:blipFill>
        <p:spPr>
          <a:xfrm>
            <a:off x="2252663" y="1714500"/>
            <a:ext cx="7686675" cy="4325938"/>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3"/>
          <p:cNvPicPr>
            <a:picLocks noChangeAspect="1"/>
          </p:cNvPicPr>
          <p:nvPr/>
        </p:nvPicPr>
        <p:blipFill>
          <a:blip r:embed="rId1"/>
          <a:stretch>
            <a:fillRect/>
          </a:stretch>
        </p:blipFill>
        <p:spPr>
          <a:xfrm>
            <a:off x="2057400" y="838200"/>
            <a:ext cx="1895475" cy="2133600"/>
          </a:xfrm>
          <a:prstGeom prst="rect">
            <a:avLst/>
          </a:prstGeom>
          <a:noFill/>
          <a:ln w="28575" cap="flat" cmpd="sng">
            <a:solidFill>
              <a:srgbClr val="0070C0"/>
            </a:solidFill>
            <a:prstDash val="solid"/>
            <a:miter/>
            <a:headEnd type="none" w="med" len="med"/>
            <a:tailEnd type="none" w="med" len="med"/>
          </a:ln>
        </p:spPr>
      </p:pic>
      <p:pic>
        <p:nvPicPr>
          <p:cNvPr id="86019" name="Picture 2"/>
          <p:cNvPicPr>
            <a:picLocks noChangeAspect="1"/>
          </p:cNvPicPr>
          <p:nvPr/>
        </p:nvPicPr>
        <p:blipFill>
          <a:blip r:embed="rId2"/>
          <a:stretch>
            <a:fillRect/>
          </a:stretch>
        </p:blipFill>
        <p:spPr>
          <a:xfrm>
            <a:off x="4572000" y="914400"/>
            <a:ext cx="2057400" cy="2057400"/>
          </a:xfrm>
          <a:prstGeom prst="rect">
            <a:avLst/>
          </a:prstGeom>
          <a:noFill/>
          <a:ln w="28575" cap="flat" cmpd="sng">
            <a:solidFill>
              <a:srgbClr val="0070C0"/>
            </a:solidFill>
            <a:prstDash val="solid"/>
            <a:miter/>
            <a:headEnd type="none" w="med" len="med"/>
            <a:tailEnd type="none" w="med" len="med"/>
          </a:ln>
        </p:spPr>
      </p:pic>
      <p:sp>
        <p:nvSpPr>
          <p:cNvPr id="6" name="TextBox 5"/>
          <p:cNvSpPr txBox="1"/>
          <p:nvPr/>
        </p:nvSpPr>
        <p:spPr>
          <a:xfrm>
            <a:off x="1981200" y="0"/>
            <a:ext cx="8229600" cy="768350"/>
          </a:xfrm>
          <a:prstGeom prst="rect">
            <a:avLst/>
          </a:prstGeom>
          <a:noFill/>
        </p:spPr>
        <p:txBody>
          <a:bodyPr>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Personalization</a:t>
            </a:r>
            <a:endParaRPr kumimoji="0" lang="en-US" sz="4400" kern="1200" cap="none" spc="0" normalizeH="0" baseline="0" noProof="0" dirty="0">
              <a:solidFill>
                <a:schemeClr val="tx1"/>
              </a:solidFill>
              <a:latin typeface="+mj-lt"/>
              <a:ea typeface="+mn-ea"/>
              <a:cs typeface="Arial" panose="020B0604020202020204" pitchFamily="34" charset="0"/>
            </a:endParaRPr>
          </a:p>
        </p:txBody>
      </p:sp>
      <p:sp>
        <p:nvSpPr>
          <p:cNvPr id="7" name="TextBox 6"/>
          <p:cNvSpPr txBox="1"/>
          <p:nvPr/>
        </p:nvSpPr>
        <p:spPr>
          <a:xfrm>
            <a:off x="2057400" y="3048000"/>
            <a:ext cx="1905000" cy="67564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Sophia </a:t>
            </a:r>
            <a:endParaRPr kumimoji="0" lang="en-US" sz="2000" b="1" kern="1200" cap="none" spc="0" normalizeH="0" baseline="0" noProof="0" dirty="0">
              <a:solidFill>
                <a:srgbClr val="0070C0"/>
              </a:solidFill>
              <a:latin typeface="+mn-lt"/>
              <a:ea typeface="+mn-ea"/>
              <a:cs typeface="Arial" panose="020B0604020202020204" pitchFamily="34" charset="0"/>
            </a:endParaRPr>
          </a:p>
          <a:p>
            <a:pPr marR="0" algn="ctr" defTabSz="914400">
              <a:buClrTx/>
              <a:buSzTx/>
              <a:buFontTx/>
              <a:buNone/>
              <a:defRPr/>
            </a:pPr>
            <a:r>
              <a:rPr kumimoji="0" lang="en-US" kern="1200" cap="none" spc="0" normalizeH="0" baseline="0" noProof="0" dirty="0">
                <a:latin typeface="+mn-lt"/>
                <a:ea typeface="+mn-ea"/>
                <a:cs typeface="Arial" panose="020B0604020202020204" pitchFamily="34" charset="0"/>
              </a:rPr>
              <a:t> social  humanoid</a:t>
            </a:r>
            <a:endParaRPr kumimoji="0" lang="en-US" kern="1200" cap="none" spc="0" normalizeH="0" baseline="0" noProof="0" dirty="0">
              <a:latin typeface="+mn-lt"/>
              <a:ea typeface="+mn-ea"/>
              <a:cs typeface="Arial" panose="020B0604020202020204" pitchFamily="34" charset="0"/>
            </a:endParaRPr>
          </a:p>
        </p:txBody>
      </p:sp>
      <p:sp>
        <p:nvSpPr>
          <p:cNvPr id="8" name="TextBox 7"/>
          <p:cNvSpPr txBox="1"/>
          <p:nvPr/>
        </p:nvSpPr>
        <p:spPr>
          <a:xfrm>
            <a:off x="4572000" y="3124200"/>
            <a:ext cx="2133600" cy="39878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Google Assistant</a:t>
            </a:r>
            <a:endParaRPr kumimoji="0" lang="en-US" sz="2000" b="1" kern="1200" cap="none" spc="0" normalizeH="0" baseline="0" noProof="0" dirty="0">
              <a:solidFill>
                <a:srgbClr val="0070C0"/>
              </a:solidFill>
              <a:latin typeface="+mn-lt"/>
              <a:ea typeface="+mn-ea"/>
              <a:cs typeface="Arial" panose="020B0604020202020204" pitchFamily="34" charset="0"/>
            </a:endParaRPr>
          </a:p>
        </p:txBody>
      </p:sp>
      <p:pic>
        <p:nvPicPr>
          <p:cNvPr id="86023" name="Picture 3"/>
          <p:cNvPicPr>
            <a:picLocks noChangeAspect="1"/>
          </p:cNvPicPr>
          <p:nvPr/>
        </p:nvPicPr>
        <p:blipFill>
          <a:blip r:embed="rId3"/>
          <a:stretch>
            <a:fillRect/>
          </a:stretch>
        </p:blipFill>
        <p:spPr>
          <a:xfrm>
            <a:off x="7239000" y="914400"/>
            <a:ext cx="2857500" cy="2133600"/>
          </a:xfrm>
          <a:prstGeom prst="rect">
            <a:avLst/>
          </a:prstGeom>
          <a:noFill/>
          <a:ln w="9525" cap="flat" cmpd="sng">
            <a:solidFill>
              <a:srgbClr val="0070C0"/>
            </a:solidFill>
            <a:prstDash val="solid"/>
            <a:miter/>
            <a:headEnd type="none" w="med" len="med"/>
            <a:tailEnd type="none" w="med" len="med"/>
          </a:ln>
        </p:spPr>
      </p:pic>
      <p:sp>
        <p:nvSpPr>
          <p:cNvPr id="10" name="TextBox 9"/>
          <p:cNvSpPr txBox="1"/>
          <p:nvPr/>
        </p:nvSpPr>
        <p:spPr>
          <a:xfrm>
            <a:off x="7239000" y="3200400"/>
            <a:ext cx="2895600" cy="675640"/>
          </a:xfrm>
          <a:prstGeom prst="rect">
            <a:avLst/>
          </a:prstGeom>
          <a:noFill/>
        </p:spPr>
        <p:txBody>
          <a:bodyPr>
            <a:spAutoFit/>
          </a:bodyPr>
          <a:lstStyle/>
          <a:p>
            <a:pPr marR="0" algn="ctr" defTabSz="914400">
              <a:buClrTx/>
              <a:buSzTx/>
              <a:buFontTx/>
              <a:buNone/>
              <a:defRPr/>
            </a:pPr>
            <a:r>
              <a:rPr kumimoji="0" lang="en-US" sz="2000" b="1" kern="1200" cap="none" spc="0" normalizeH="0" baseline="0" noProof="0" dirty="0">
                <a:solidFill>
                  <a:srgbClr val="0070C0"/>
                </a:solidFill>
                <a:latin typeface="+mn-lt"/>
                <a:ea typeface="+mn-ea"/>
                <a:cs typeface="Arial" panose="020B0604020202020204" pitchFamily="34" charset="0"/>
              </a:rPr>
              <a:t>Amazon </a:t>
            </a:r>
            <a:r>
              <a:rPr kumimoji="0" lang="en-US" sz="2000" b="1" kern="1200" cap="none" spc="0" normalizeH="0" baseline="0" noProof="0" dirty="0" err="1">
                <a:solidFill>
                  <a:srgbClr val="0070C0"/>
                </a:solidFill>
                <a:latin typeface="+mn-lt"/>
                <a:ea typeface="+mn-ea"/>
                <a:cs typeface="Arial" panose="020B0604020202020204" pitchFamily="34" charset="0"/>
              </a:rPr>
              <a:t>Alexa</a:t>
            </a:r>
            <a:r>
              <a:rPr kumimoji="0" lang="en-US" sz="2000" b="1" kern="1200" cap="none" spc="0" normalizeH="0" baseline="0" noProof="0" dirty="0">
                <a:solidFill>
                  <a:srgbClr val="0070C0"/>
                </a:solidFill>
                <a:latin typeface="+mn-lt"/>
                <a:ea typeface="+mn-ea"/>
                <a:cs typeface="Arial" panose="020B0604020202020204" pitchFamily="34" charset="0"/>
              </a:rPr>
              <a:t> </a:t>
            </a:r>
            <a:endParaRPr kumimoji="0" lang="en-US" sz="2000" b="1" kern="1200" cap="none" spc="0" normalizeH="0" baseline="0" noProof="0" dirty="0">
              <a:solidFill>
                <a:srgbClr val="0070C0"/>
              </a:solidFill>
              <a:latin typeface="+mn-lt"/>
              <a:ea typeface="+mn-ea"/>
              <a:cs typeface="Arial" panose="020B0604020202020204" pitchFamily="34" charset="0"/>
            </a:endParaRPr>
          </a:p>
          <a:p>
            <a:pPr marR="0" algn="ctr" defTabSz="914400">
              <a:buClrTx/>
              <a:buSzTx/>
              <a:buFontTx/>
              <a:buNone/>
              <a:defRPr/>
            </a:pPr>
            <a:r>
              <a:rPr kumimoji="0" lang="en-US" kern="1200" cap="none" spc="0" normalizeH="0" baseline="0" noProof="0" dirty="0">
                <a:latin typeface="+mn-lt"/>
                <a:ea typeface="+mn-ea"/>
                <a:cs typeface="Arial" panose="020B0604020202020204" pitchFamily="34" charset="0"/>
              </a:rPr>
              <a:t>Virtual Assistant</a:t>
            </a:r>
            <a:endParaRPr kumimoji="0" lang="en-US" kern="1200" cap="none" spc="0" normalizeH="0" baseline="0" noProof="0" dirty="0">
              <a:latin typeface="+mn-lt"/>
              <a:ea typeface="+mn-ea"/>
              <a:cs typeface="Arial" panose="020B0604020202020204" pitchFamily="34" charset="0"/>
            </a:endParaRPr>
          </a:p>
        </p:txBody>
      </p:sp>
      <p:pic>
        <p:nvPicPr>
          <p:cNvPr id="86025" name="Picture 4"/>
          <p:cNvPicPr>
            <a:picLocks noChangeAspect="1"/>
          </p:cNvPicPr>
          <p:nvPr/>
        </p:nvPicPr>
        <p:blipFill>
          <a:blip r:embed="rId4"/>
          <a:stretch>
            <a:fillRect/>
          </a:stretch>
        </p:blipFill>
        <p:spPr>
          <a:xfrm>
            <a:off x="1828800" y="4267200"/>
            <a:ext cx="8534400" cy="2209800"/>
          </a:xfrm>
          <a:prstGeom prst="rect">
            <a:avLst/>
          </a:prstGeom>
          <a:noFill/>
          <a:ln w="9525" cap="flat" cmpd="sng">
            <a:solidFill>
              <a:srgbClr val="0070C0"/>
            </a:solidFill>
            <a:prstDash val="solid"/>
            <a:miter/>
            <a:headEnd type="none" w="med" len="med"/>
            <a:tailEnd type="none" w="med" len="med"/>
          </a:ln>
        </p:spPr>
      </p:pic>
      <p:sp>
        <p:nvSpPr>
          <p:cNvPr id="12" name="TextBox 11"/>
          <p:cNvSpPr txBox="1"/>
          <p:nvPr/>
        </p:nvSpPr>
        <p:spPr>
          <a:xfrm>
            <a:off x="1828800" y="3867150"/>
            <a:ext cx="2895600" cy="398780"/>
          </a:xfrm>
          <a:prstGeom prst="rect">
            <a:avLst/>
          </a:prstGeom>
          <a:noFill/>
          <a:ln w="28575">
            <a:solidFill>
              <a:srgbClr val="0070C0"/>
            </a:solidFill>
          </a:ln>
        </p:spPr>
        <p:txBody>
          <a:bodyPr>
            <a:spAutoFit/>
          </a:bodyPr>
          <a:lstStyle/>
          <a:p>
            <a:pPr marR="0" defTabSz="914400">
              <a:buClrTx/>
              <a:buSzTx/>
              <a:buFontTx/>
              <a:buNone/>
              <a:defRPr/>
            </a:pPr>
            <a:r>
              <a:rPr kumimoji="0" lang="en-US" sz="2000" kern="1200" cap="none" spc="0" normalizeH="0" baseline="0" noProof="0" dirty="0">
                <a:solidFill>
                  <a:srgbClr val="FF0000"/>
                </a:solidFill>
                <a:latin typeface="+mn-lt"/>
                <a:ea typeface="+mn-ea"/>
                <a:cs typeface="Arial" panose="020B0604020202020204" pitchFamily="34" charset="0"/>
              </a:rPr>
              <a:t>Personalization Platforms</a:t>
            </a:r>
            <a:endParaRPr kumimoji="0" lang="en-US" sz="2000" kern="1200" cap="none" spc="0" normalizeH="0" baseline="0" noProof="0" dirty="0">
              <a:solidFill>
                <a:srgbClr val="FF0000"/>
              </a:solidFill>
              <a:latin typeface="+mn-lt"/>
              <a:ea typeface="+mn-ea"/>
              <a:cs typeface="Arial" panose="020B0604020202020204" pitchFamily="34" charset="0"/>
            </a:endParaRPr>
          </a:p>
        </p:txBody>
      </p:sp>
      <p:sp>
        <p:nvSpPr>
          <p:cNvPr id="13" name="Date Placeholder 12"/>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43F0088C-1055-4CEF-8685-6534CC1A8D1E}"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4" name="Footer Placeholder 13"/>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15" name="Slide Number Placeholder 14"/>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1027"/>
          </a:xfrm>
        </p:spPr>
        <p:txBody>
          <a:bodyPr/>
          <a:lstStyle/>
          <a:p>
            <a:r>
              <a:rPr lang="en-US" dirty="0" smtClean="0"/>
              <a:t>General Types of Visualizations</a:t>
            </a:r>
            <a:endParaRPr lang="en-IN" dirty="0"/>
          </a:p>
        </p:txBody>
      </p:sp>
      <p:sp>
        <p:nvSpPr>
          <p:cNvPr id="3" name="Content Placeholder 2"/>
          <p:cNvSpPr>
            <a:spLocks noGrp="1"/>
          </p:cNvSpPr>
          <p:nvPr>
            <p:ph idx="1"/>
          </p:nvPr>
        </p:nvSpPr>
        <p:spPr>
          <a:xfrm>
            <a:off x="710184" y="1847088"/>
            <a:ext cx="10515600" cy="4896803"/>
          </a:xfrm>
        </p:spPr>
        <p:txBody>
          <a:bodyPr>
            <a:normAutofit fontScale="60000"/>
          </a:bodyPr>
          <a:lstStyle/>
          <a:p>
            <a:pPr algn="just">
              <a:lnSpc>
                <a:spcPct val="160000"/>
              </a:lnSpc>
            </a:pPr>
            <a:r>
              <a:rPr lang="en-US" sz="2880" b="1" dirty="0" smtClean="0"/>
              <a:t>Chart</a:t>
            </a:r>
            <a:r>
              <a:rPr lang="en-US" sz="2880" b="1" dirty="0"/>
              <a:t>:</a:t>
            </a:r>
            <a:r>
              <a:rPr lang="en-US" sz="2880" dirty="0"/>
              <a:t> Information presented in a tabular, graphical form with data displayed along two axes. Can be in the form of a graph, diagram, or </a:t>
            </a:r>
            <a:r>
              <a:rPr lang="en-US" sz="2880" dirty="0" smtClean="0"/>
              <a:t>map.</a:t>
            </a:r>
            <a:endParaRPr lang="en-US" sz="2880" dirty="0" smtClean="0"/>
          </a:p>
          <a:p>
            <a:pPr algn="just">
              <a:lnSpc>
                <a:spcPct val="160000"/>
              </a:lnSpc>
            </a:pPr>
            <a:r>
              <a:rPr lang="en-US" sz="2880" b="1" dirty="0" smtClean="0"/>
              <a:t>Table</a:t>
            </a:r>
            <a:r>
              <a:rPr lang="en-US" sz="2880" b="1" dirty="0"/>
              <a:t>:</a:t>
            </a:r>
            <a:r>
              <a:rPr lang="en-US" sz="2880" dirty="0"/>
              <a:t> A set of figures displayed in rows and columns</a:t>
            </a:r>
            <a:r>
              <a:rPr lang="en-US" sz="2880" dirty="0" smtClean="0"/>
              <a:t>.</a:t>
            </a:r>
            <a:endParaRPr lang="en-US" sz="2880" dirty="0"/>
          </a:p>
          <a:p>
            <a:pPr algn="just">
              <a:lnSpc>
                <a:spcPct val="160000"/>
              </a:lnSpc>
            </a:pPr>
            <a:r>
              <a:rPr lang="en-US" sz="2880" b="1" dirty="0"/>
              <a:t>Graph:</a:t>
            </a:r>
            <a:r>
              <a:rPr lang="en-US" sz="2880" dirty="0"/>
              <a:t> A diagram of points, lines, segments, curves, or areas that represents certain variables in comparison to each other, usually along two axes at a right angle. </a:t>
            </a:r>
            <a:endParaRPr lang="en-US" sz="2880" dirty="0"/>
          </a:p>
          <a:p>
            <a:pPr algn="just">
              <a:lnSpc>
                <a:spcPct val="160000"/>
              </a:lnSpc>
            </a:pPr>
            <a:r>
              <a:rPr lang="en-US" sz="2880" b="1" dirty="0"/>
              <a:t>Geospatial:</a:t>
            </a:r>
            <a:r>
              <a:rPr lang="en-US" sz="2880" dirty="0"/>
              <a:t> A visualization that shows data in map form using different shapes and colors to show the relationship between pieces of data and specific locations</a:t>
            </a:r>
            <a:r>
              <a:rPr lang="en-US" sz="2880" dirty="0" smtClean="0"/>
              <a:t>.</a:t>
            </a:r>
            <a:endParaRPr lang="en-US" sz="2880" dirty="0"/>
          </a:p>
          <a:p>
            <a:pPr algn="just">
              <a:lnSpc>
                <a:spcPct val="160000"/>
              </a:lnSpc>
            </a:pPr>
            <a:r>
              <a:rPr lang="en-US" sz="2880" b="1" dirty="0"/>
              <a:t>Infographic: </a:t>
            </a:r>
            <a:r>
              <a:rPr lang="en-US" sz="2880" dirty="0"/>
              <a:t>A combination of visuals and words that represent data. Usually uses charts or diagrams.</a:t>
            </a:r>
            <a:endParaRPr lang="en-US" sz="2880" dirty="0"/>
          </a:p>
          <a:p>
            <a:pPr algn="just">
              <a:lnSpc>
                <a:spcPct val="160000"/>
              </a:lnSpc>
            </a:pPr>
            <a:r>
              <a:rPr lang="en-US" sz="2880" b="1" dirty="0"/>
              <a:t>Dashboards: </a:t>
            </a:r>
            <a:r>
              <a:rPr lang="en-US" sz="2880" dirty="0"/>
              <a:t>A collection of visualizations and data displayed in one place to help with analyzing and presenting data. </a:t>
            </a:r>
            <a:endParaRPr lang="en-US" sz="2880" dirty="0"/>
          </a:p>
          <a:p>
            <a:endParaRPr lang="en-IN" sz="288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354" name="Picture 2" descr="Related image"/>
          <p:cNvPicPr>
            <a:picLocks noChangeAspect="1"/>
          </p:cNvPicPr>
          <p:nvPr/>
        </p:nvPicPr>
        <p:blipFill>
          <a:blip r:embed="rId1"/>
          <a:stretch>
            <a:fillRect/>
          </a:stretch>
        </p:blipFill>
        <p:spPr>
          <a:xfrm>
            <a:off x="1752600" y="1295400"/>
            <a:ext cx="5638800" cy="4724400"/>
          </a:xfrm>
          <a:prstGeom prst="rect">
            <a:avLst/>
          </a:prstGeom>
          <a:noFill/>
          <a:ln w="9525">
            <a:noFill/>
          </a:ln>
        </p:spPr>
      </p:pic>
      <p:sp>
        <p:nvSpPr>
          <p:cNvPr id="5" name="TextBox 4"/>
          <p:cNvSpPr txBox="1"/>
          <p:nvPr/>
        </p:nvSpPr>
        <p:spPr>
          <a:xfrm>
            <a:off x="7315200" y="1371600"/>
            <a:ext cx="3124200" cy="4615815"/>
          </a:xfrm>
          <a:prstGeom prst="rect">
            <a:avLst/>
          </a:prstGeom>
          <a:noFill/>
        </p:spPr>
        <p:txBody>
          <a:bodyPr>
            <a:spAutoFit/>
          </a:bodyPr>
          <a:lstStyle/>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Programs with the ability to learn and reason like humans</a:t>
            </a: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Algorithms with the ability to learn without being explicitly programmed</a:t>
            </a: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endParaRPr kumimoji="0" lang="en-US" sz="2100" kern="1200" cap="none" spc="0" normalizeH="0" baseline="0" noProof="0" dirty="0">
              <a:latin typeface="+mn-lt"/>
              <a:ea typeface="+mn-ea"/>
              <a:cs typeface="Arial" panose="020B0604020202020204" pitchFamily="34" charset="0"/>
            </a:endParaRPr>
          </a:p>
          <a:p>
            <a:pPr marR="0" algn="just" defTabSz="914400">
              <a:buClrTx/>
              <a:buSzTx/>
              <a:buFontTx/>
              <a:buNone/>
              <a:defRPr/>
            </a:pPr>
            <a:r>
              <a:rPr kumimoji="0" lang="en-US" sz="2100" kern="1200" cap="none" spc="0" normalizeH="0" baseline="0" noProof="0" dirty="0">
                <a:latin typeface="+mn-lt"/>
                <a:ea typeface="+mn-ea"/>
                <a:cs typeface="Arial" panose="020B0604020202020204" pitchFamily="34" charset="0"/>
              </a:rPr>
              <a:t>Subset of Machine Learning in which Artificial Neural Networks adapt and learn from vast amounts of data. </a:t>
            </a:r>
            <a:endParaRPr kumimoji="0" lang="en-US" sz="2100" kern="1200" cap="none" spc="0" normalizeH="0" baseline="0" noProof="0" dirty="0">
              <a:latin typeface="+mn-lt"/>
              <a:ea typeface="+mn-ea"/>
              <a:cs typeface="Arial" panose="020B0604020202020204" pitchFamily="34" charset="0"/>
            </a:endParaRPr>
          </a:p>
        </p:txBody>
      </p:sp>
      <p:sp>
        <p:nvSpPr>
          <p:cNvPr id="7" name="TextBox 6"/>
          <p:cNvSpPr txBox="1"/>
          <p:nvPr/>
        </p:nvSpPr>
        <p:spPr>
          <a:xfrm>
            <a:off x="295910" y="76200"/>
            <a:ext cx="10067290" cy="768350"/>
          </a:xfrm>
          <a:prstGeom prst="rect">
            <a:avLst/>
          </a:prstGeom>
          <a:noFill/>
        </p:spPr>
        <p:txBody>
          <a:bodyPr wrap="square">
            <a:spAutoFit/>
          </a:bodyPr>
          <a:lstStyle/>
          <a:p>
            <a:pPr marR="0" algn="ctr" defTabSz="914400">
              <a:buClrTx/>
              <a:buSzTx/>
              <a:buFontTx/>
              <a:buNone/>
              <a:defRPr/>
            </a:pPr>
            <a:r>
              <a:rPr kumimoji="0" lang="en-US" sz="4400" kern="1200" cap="none" spc="0" normalizeH="0" baseline="0" noProof="0" dirty="0">
                <a:solidFill>
                  <a:schemeClr val="tx1"/>
                </a:solidFill>
                <a:latin typeface="+mj-lt"/>
                <a:ea typeface="+mn-ea"/>
                <a:cs typeface="Arial" panose="020B0604020202020204" pitchFamily="34" charset="0"/>
              </a:rPr>
              <a:t>AI</a:t>
            </a:r>
            <a:r>
              <a:rPr kumimoji="0" lang="en-US" sz="4000" kern="1200" cap="none" spc="0" normalizeH="0" baseline="0" noProof="0" dirty="0">
                <a:solidFill>
                  <a:schemeClr val="tx1"/>
                </a:solidFill>
                <a:latin typeface="+mj-lt"/>
                <a:ea typeface="+mn-ea"/>
                <a:cs typeface="Arial" panose="020B0604020202020204" pitchFamily="34" charset="0"/>
              </a:rPr>
              <a:t> </a:t>
            </a:r>
            <a:r>
              <a:rPr kumimoji="0" lang="en-US" sz="3200" kern="1200" cap="none" spc="0" normalizeH="0" baseline="0" noProof="0" dirty="0" err="1">
                <a:solidFill>
                  <a:schemeClr val="tx1"/>
                </a:solidFill>
                <a:latin typeface="+mj-lt"/>
                <a:ea typeface="+mn-ea"/>
                <a:cs typeface="Arial" panose="020B0604020202020204" pitchFamily="34" charset="0"/>
              </a:rPr>
              <a:t>vs</a:t>
            </a:r>
            <a:r>
              <a:rPr kumimoji="0" lang="en-US" sz="4000" kern="1200" cap="none" spc="0" normalizeH="0" baseline="0" noProof="0" dirty="0">
                <a:solidFill>
                  <a:schemeClr val="tx1"/>
                </a:solidFill>
                <a:latin typeface="+mj-lt"/>
                <a:ea typeface="+mn-ea"/>
                <a:cs typeface="Arial" panose="020B0604020202020204" pitchFamily="34" charset="0"/>
              </a:rPr>
              <a:t> Machine Learning </a:t>
            </a:r>
            <a:r>
              <a:rPr kumimoji="0" lang="en-US" sz="3200" kern="1200" cap="none" spc="0" normalizeH="0" baseline="0" noProof="0" dirty="0" err="1">
                <a:solidFill>
                  <a:schemeClr val="tx1"/>
                </a:solidFill>
                <a:latin typeface="+mj-lt"/>
                <a:ea typeface="+mn-ea"/>
                <a:cs typeface="Arial" panose="020B0604020202020204" pitchFamily="34" charset="0"/>
              </a:rPr>
              <a:t>vs</a:t>
            </a:r>
            <a:r>
              <a:rPr kumimoji="0" lang="en-US" sz="4000" kern="1200" cap="none" spc="0" normalizeH="0" baseline="0" noProof="0" dirty="0">
                <a:solidFill>
                  <a:schemeClr val="tx1"/>
                </a:solidFill>
                <a:latin typeface="+mj-lt"/>
                <a:ea typeface="+mn-ea"/>
                <a:cs typeface="Arial" panose="020B0604020202020204" pitchFamily="34" charset="0"/>
              </a:rPr>
              <a:t> Deep Learning</a:t>
            </a:r>
            <a:endParaRPr kumimoji="0" lang="en-US" sz="4000" kern="1200" cap="none" spc="0" normalizeH="0" baseline="0" noProof="0" dirty="0">
              <a:solidFill>
                <a:schemeClr val="tx1"/>
              </a:solidFill>
              <a:latin typeface="+mj-lt"/>
              <a:ea typeface="+mn-ea"/>
              <a:cs typeface="Arial" panose="020B0604020202020204" pitchFamily="34" charset="0"/>
            </a:endParaRPr>
          </a:p>
        </p:txBody>
      </p:sp>
      <p:sp>
        <p:nvSpPr>
          <p:cNvPr id="6" name="Date Placeholder 5"/>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C0F1063-DD61-4037-B6F9-F8E1D67E7F91}"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Title 1"/>
          <p:cNvSpPr>
            <a:spLocks noGrp="1"/>
          </p:cNvSpPr>
          <p:nvPr>
            <p:ph type="title"/>
          </p:nvPr>
        </p:nvSpPr>
        <p:spPr>
          <a:xfrm>
            <a:off x="1981200" y="76200"/>
            <a:ext cx="8229600" cy="1143000"/>
          </a:xfrm>
        </p:spPr>
        <p:txBody>
          <a:bodyPr vert="horz" wrap="square" lIns="91440" tIns="45720" rIns="91440" bIns="45720" anchor="ctr" anchorCtr="0"/>
          <a:p>
            <a:pPr eaLnBrk="1" hangingPunct="1"/>
            <a:r>
              <a:rPr sz="4800" dirty="0">
                <a:solidFill>
                  <a:schemeClr val="tx1"/>
                </a:solidFill>
              </a:rPr>
              <a:t>Future of machine learning</a:t>
            </a:r>
            <a:endParaRPr sz="4800" dirty="0">
              <a:solidFill>
                <a:schemeClr val="tx1"/>
              </a:solidFill>
            </a:endParaRPr>
          </a:p>
        </p:txBody>
      </p:sp>
      <p:sp>
        <p:nvSpPr>
          <p:cNvPr id="103427" name="Content Placeholder 2"/>
          <p:cNvSpPr txBox="1"/>
          <p:nvPr/>
        </p:nvSpPr>
        <p:spPr>
          <a:xfrm>
            <a:off x="2057400" y="1371600"/>
            <a:ext cx="8229600" cy="5135563"/>
          </a:xfrm>
          <a:prstGeom prst="rect">
            <a:avLst/>
          </a:prstGeom>
          <a:noFill/>
          <a:ln w="9525">
            <a:noFill/>
          </a:ln>
        </p:spPr>
        <p:txBody>
          <a:bodyPr/>
          <a:p>
            <a:pPr marL="342900" indent="-342900">
              <a:spcBef>
                <a:spcPct val="20000"/>
              </a:spcBef>
              <a:buFont typeface="Arial" panose="020B0604020202020204" pitchFamily="34" charset="0"/>
              <a:buChar char="•"/>
            </a:pPr>
            <a:r>
              <a:rPr sz="4000" dirty="0">
                <a:latin typeface="Calibri" panose="020F0502020204030204" charset="0"/>
              </a:rPr>
              <a:t>Improved unsupervised algorithms</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Enhanced personalization</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Increased adoption of quantum computing</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Improved cognitive services</a:t>
            </a:r>
            <a:endParaRPr sz="4000" dirty="0">
              <a:latin typeface="Calibri" panose="020F0502020204030204" charset="0"/>
            </a:endParaRPr>
          </a:p>
          <a:p>
            <a:pPr marL="342900" indent="-342900">
              <a:spcBef>
                <a:spcPct val="20000"/>
              </a:spcBef>
              <a:buFont typeface="Arial" panose="020B0604020202020204" pitchFamily="34" charset="0"/>
              <a:buChar char="•"/>
            </a:pPr>
            <a:r>
              <a:rPr sz="4000" dirty="0">
                <a:latin typeface="Calibri" panose="020F0502020204030204" charset="0"/>
              </a:rPr>
              <a:t>Rise of robots</a:t>
            </a:r>
            <a:endParaRPr sz="4000" dirty="0">
              <a:latin typeface="Calibri" panose="020F0502020204030204" charset="0"/>
            </a:endParaRPr>
          </a:p>
        </p:txBody>
      </p:sp>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7A90EF24-ABA4-4C16-827D-B83D4AF67B1B}"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Title 1"/>
          <p:cNvSpPr>
            <a:spLocks noGrp="1"/>
          </p:cNvSpPr>
          <p:nvPr>
            <p:ph type="title"/>
          </p:nvPr>
        </p:nvSpPr>
        <p:spPr>
          <a:xfrm>
            <a:off x="234950" y="-76200"/>
            <a:ext cx="10433050" cy="1143000"/>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14400"/>
          <a:ext cx="8229600" cy="5432425"/>
        </p:xfrm>
        <a:graphic>
          <a:graphicData uri="http://schemas.openxmlformats.org/drawingml/2006/table">
            <a:tbl>
              <a:tblPr/>
              <a:tblGrid>
                <a:gridCol w="1311910"/>
                <a:gridCol w="1888490"/>
                <a:gridCol w="1524000"/>
                <a:gridCol w="3505200"/>
              </a:tblGrid>
              <a:tr h="701040">
                <a:tc>
                  <a:txBody>
                    <a:bodyPr/>
                    <a:lstStyle/>
                    <a:p>
                      <a:pPr marL="0" marR="0" algn="ctr">
                        <a:lnSpc>
                          <a:spcPct val="115000"/>
                        </a:lnSpc>
                        <a:spcBef>
                          <a:spcPts val="0"/>
                        </a:spcBef>
                        <a:spcAft>
                          <a:spcPts val="1000"/>
                        </a:spcAft>
                      </a:pPr>
                      <a:r>
                        <a:rPr lang="en-US" sz="2000" b="1" dirty="0">
                          <a:latin typeface="Calibri" panose="020F0502020204030204"/>
                          <a:ea typeface="Calibri" panose="020F0502020204030204"/>
                          <a:cs typeface="Times New Roman" panose="02020603050405020304"/>
                        </a:rPr>
                        <a:t>Software  </a:t>
                      </a:r>
                      <a:endParaRPr lang="en-US" sz="20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Platform</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Written in language</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Algorithms or Features</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271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Scikit</a:t>
                      </a:r>
                      <a:r>
                        <a:rPr lang="en-US" sz="2000" dirty="0">
                          <a:latin typeface="Calibri" panose="020F0502020204030204"/>
                          <a:ea typeface="Calibri" panose="020F0502020204030204"/>
                          <a:cs typeface="Times New Roman" panose="02020603050405020304"/>
                        </a:rPr>
                        <a:t> Learn</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 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Python, Cython, C, C++</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Classification, Regression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Clustering, Preprocessing</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Model Selection</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Dimensionality reduction.</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67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PyTorch</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Python, C++,</a:t>
                      </a:r>
                      <a:br>
                        <a:rPr lang="en-US" sz="2000">
                          <a:latin typeface="Calibri" panose="020F0502020204030204"/>
                          <a:ea typeface="Calibri" panose="020F0502020204030204"/>
                          <a:cs typeface="Times New Roman" panose="02020603050405020304"/>
                        </a:rPr>
                      </a:br>
                      <a:r>
                        <a:rPr lang="en-US" sz="2000">
                          <a:latin typeface="Calibri" panose="020F0502020204030204"/>
                          <a:ea typeface="Calibri" panose="020F0502020204030204"/>
                          <a:cs typeface="Times New Roman" panose="02020603050405020304"/>
                        </a:rPr>
                        <a:t>CUDA</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Autograd</a:t>
                      </a:r>
                      <a:r>
                        <a:rPr lang="en-US" sz="2000" dirty="0">
                          <a:latin typeface="Calibri" panose="020F0502020204030204"/>
                          <a:ea typeface="Calibri" panose="020F0502020204030204"/>
                          <a:cs typeface="Times New Roman" panose="02020603050405020304"/>
                        </a:rPr>
                        <a:t> </a:t>
                      </a:r>
                      <a:r>
                        <a:rPr lang="en-US" sz="2000" dirty="0" smtClean="0">
                          <a:latin typeface="Calibri" panose="020F0502020204030204"/>
                          <a:ea typeface="Calibri" panose="020F0502020204030204"/>
                          <a:cs typeface="Times New Roman" panose="02020603050405020304"/>
                        </a:rPr>
                        <a:t>Module, </a:t>
                      </a:r>
                      <a:r>
                        <a:rPr lang="en-US" sz="2000" dirty="0" err="1" smtClean="0">
                          <a:latin typeface="Calibri" panose="020F0502020204030204"/>
                          <a:ea typeface="Calibri" panose="020F0502020204030204"/>
                          <a:cs typeface="Times New Roman" panose="02020603050405020304"/>
                        </a:rPr>
                        <a:t>Optim</a:t>
                      </a:r>
                      <a:r>
                        <a:rPr lang="en-US" sz="2000" dirty="0" smtClean="0">
                          <a:latin typeface="Calibri" panose="020F0502020204030204"/>
                          <a:ea typeface="Calibri" panose="020F0502020204030204"/>
                          <a:cs typeface="Times New Roman" panose="02020603050405020304"/>
                        </a:rPr>
                        <a:t> Module, </a:t>
                      </a:r>
                      <a:r>
                        <a:rPr lang="en-US" sz="2000" dirty="0" err="1" smtClean="0">
                          <a:latin typeface="Calibri" panose="020F0502020204030204"/>
                          <a:ea typeface="Calibri" panose="020F0502020204030204"/>
                          <a:cs typeface="Times New Roman" panose="02020603050405020304"/>
                        </a:rPr>
                        <a:t>nn</a:t>
                      </a:r>
                      <a:r>
                        <a:rPr lang="en-US" sz="2000" dirty="0" smtClean="0">
                          <a:latin typeface="Calibri" panose="020F0502020204030204"/>
                          <a:ea typeface="Calibri" panose="020F0502020204030204"/>
                          <a:cs typeface="Times New Roman" panose="02020603050405020304"/>
                        </a:rPr>
                        <a:t> </a:t>
                      </a:r>
                      <a:r>
                        <a:rPr lang="en-US" sz="2000" dirty="0">
                          <a:latin typeface="Calibri" panose="020F0502020204030204"/>
                          <a:ea typeface="Calibri" panose="020F0502020204030204"/>
                          <a:cs typeface="Times New Roman" panose="02020603050405020304"/>
                        </a:rPr>
                        <a:t>Module</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040">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TensorFlow</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Python, C++,</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CUDA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Provides a library for dataflow programming.</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5955">
                <a:tc>
                  <a:txBody>
                    <a:bodyPr/>
                    <a:lstStyle/>
                    <a:p>
                      <a:pPr marL="0" marR="0" algn="ctr">
                        <a:lnSpc>
                          <a:spcPct val="115000"/>
                        </a:lnSpc>
                        <a:spcBef>
                          <a:spcPts val="0"/>
                        </a:spcBef>
                        <a:spcAft>
                          <a:spcPts val="1000"/>
                        </a:spcAft>
                      </a:pPr>
                      <a:r>
                        <a:rPr lang="en-US" sz="2000" dirty="0" err="1" smtClean="0">
                          <a:latin typeface="Calibri" panose="020F0502020204030204"/>
                          <a:ea typeface="Calibri" panose="020F0502020204030204"/>
                          <a:cs typeface="Times New Roman" panose="02020603050405020304"/>
                        </a:rPr>
                        <a:t>Weka</a:t>
                      </a:r>
                      <a:r>
                        <a:rPr lang="en-US" sz="2000" dirty="0" smtClean="0">
                          <a:latin typeface="Calibri" panose="020F0502020204030204"/>
                          <a:ea typeface="Calibri" panose="020F0502020204030204"/>
                          <a:cs typeface="Times New Roman" panose="02020603050405020304"/>
                        </a:rPr>
                        <a:t> </a:t>
                      </a:r>
                      <a:r>
                        <a:rPr lang="en-US" sz="1800" b="0" i="0" kern="1200" dirty="0" smtClean="0">
                          <a:solidFill>
                            <a:schemeClr val="tx1"/>
                          </a:solidFill>
                          <a:latin typeface="+mn-lt"/>
                          <a:ea typeface="+mn-ea"/>
                          <a:cs typeface="+mn-cs"/>
                        </a:rPr>
                        <a:t>Waikato Environment for Knowledge Analysis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Java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Data </a:t>
                      </a:r>
                      <a:r>
                        <a:rPr lang="en-US" sz="2000" dirty="0" smtClean="0">
                          <a:latin typeface="Calibri" panose="020F0502020204030204"/>
                          <a:ea typeface="Calibri" panose="020F0502020204030204"/>
                          <a:cs typeface="Times New Roman" panose="02020603050405020304"/>
                        </a:rPr>
                        <a:t>preparation, Classification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Regression, Clustering</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Visualization, Association </a:t>
                      </a:r>
                      <a:r>
                        <a:rPr lang="en-US" sz="2000" dirty="0">
                          <a:latin typeface="Calibri" panose="020F0502020204030204"/>
                          <a:ea typeface="Calibri" panose="020F0502020204030204"/>
                          <a:cs typeface="Times New Roman" panose="02020603050405020304"/>
                        </a:rPr>
                        <a:t>rules mining</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16D8C1C7-799C-48F6-8722-3A97674DA64A}"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Title 1"/>
          <p:cNvSpPr>
            <a:spLocks noGrp="1"/>
          </p:cNvSpPr>
          <p:nvPr>
            <p:ph type="title"/>
          </p:nvPr>
        </p:nvSpPr>
        <p:spPr>
          <a:xfrm>
            <a:off x="92075" y="-76200"/>
            <a:ext cx="10575925" cy="1310005"/>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14400"/>
          <a:ext cx="8229600" cy="5503545"/>
        </p:xfrm>
        <a:graphic>
          <a:graphicData uri="http://schemas.openxmlformats.org/drawingml/2006/table">
            <a:tbl>
              <a:tblPr/>
              <a:tblGrid>
                <a:gridCol w="1311910"/>
                <a:gridCol w="1431290"/>
                <a:gridCol w="1752600"/>
                <a:gridCol w="3733800"/>
              </a:tblGrid>
              <a:tr h="701040">
                <a:tc>
                  <a:txBody>
                    <a:bodyPr/>
                    <a:lstStyle/>
                    <a:p>
                      <a:pPr marL="0" marR="0">
                        <a:lnSpc>
                          <a:spcPct val="115000"/>
                        </a:lnSpc>
                        <a:spcBef>
                          <a:spcPts val="0"/>
                        </a:spcBef>
                        <a:spcAft>
                          <a:spcPts val="1000"/>
                        </a:spcAft>
                      </a:pPr>
                      <a:r>
                        <a:rPr lang="en-US" sz="2000" b="1" dirty="0">
                          <a:latin typeface="Calibri" panose="020F0502020204030204"/>
                          <a:ea typeface="Calibri" panose="020F0502020204030204"/>
                          <a:cs typeface="Times New Roman" panose="02020603050405020304"/>
                        </a:rPr>
                        <a:t>Software  </a:t>
                      </a:r>
                      <a:endParaRPr lang="en-US" sz="20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Platform</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Written in language</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panose="020F0502020204030204"/>
                          <a:ea typeface="Calibri" panose="020F0502020204030204"/>
                          <a:cs typeface="Times New Roman" panose="02020603050405020304"/>
                        </a:rPr>
                        <a:t>Algorithms or Features</a:t>
                      </a:r>
                      <a:endParaRPr lang="en-US" sz="20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035">
                <a:tc>
                  <a:txBody>
                    <a:bodyPr/>
                    <a:lstStyle/>
                    <a:p>
                      <a:pPr marL="0" marR="0" algn="ctr">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KNIME </a:t>
                      </a:r>
                      <a:r>
                        <a:rPr lang="en-US" sz="1800" b="0" i="0" kern="1200" dirty="0" smtClean="0">
                          <a:solidFill>
                            <a:schemeClr val="tx1"/>
                          </a:solidFill>
                          <a:latin typeface="+mn-lt"/>
                          <a:ea typeface="+mn-ea"/>
                          <a:cs typeface="+mn-cs"/>
                        </a:rPr>
                        <a:t>Konstanz Information Miner</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Linux, Mac OS,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Windows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Java</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Can work with large data volume.</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Supports text mining &amp; image mining through </a:t>
                      </a:r>
                      <a:r>
                        <a:rPr lang="en-US" sz="2000" dirty="0" err="1">
                          <a:latin typeface="Calibri" panose="020F0502020204030204"/>
                          <a:ea typeface="Calibri" panose="020F0502020204030204"/>
                          <a:cs typeface="Times New Roman" panose="02020603050405020304"/>
                        </a:rPr>
                        <a:t>plugins</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040">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Colab</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Cloud Service</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a:t>
                      </a:r>
                      <a:endParaRPr lang="en-US" sz="200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Supports libraries of </a:t>
                      </a:r>
                      <a:r>
                        <a:rPr lang="en-US" sz="2000" dirty="0" err="1">
                          <a:latin typeface="Calibri" panose="020F0502020204030204"/>
                          <a:ea typeface="Calibri" panose="020F0502020204030204"/>
                          <a:cs typeface="Times New Roman" panose="02020603050405020304"/>
                        </a:rPr>
                        <a:t>PyTorch</a:t>
                      </a:r>
                      <a:r>
                        <a:rPr lang="en-US" sz="2000" dirty="0">
                          <a:latin typeface="Calibri" panose="020F0502020204030204"/>
                          <a:ea typeface="Calibri" panose="020F0502020204030204"/>
                          <a:cs typeface="Times New Roman" panose="02020603050405020304"/>
                        </a:rPr>
                        <a:t>, </a:t>
                      </a:r>
                      <a:r>
                        <a:rPr lang="en-US" sz="2000" dirty="0" err="1">
                          <a:latin typeface="Calibri" panose="020F0502020204030204"/>
                          <a:ea typeface="Calibri" panose="020F0502020204030204"/>
                          <a:cs typeface="Times New Roman" panose="02020603050405020304"/>
                        </a:rPr>
                        <a:t>Keras</a:t>
                      </a:r>
                      <a:r>
                        <a:rPr lang="en-US" sz="2000" dirty="0">
                          <a:latin typeface="Calibri" panose="020F0502020204030204"/>
                          <a:ea typeface="Calibri" panose="020F0502020204030204"/>
                          <a:cs typeface="Times New Roman" panose="02020603050405020304"/>
                        </a:rPr>
                        <a:t>, </a:t>
                      </a:r>
                      <a:r>
                        <a:rPr lang="en-US" sz="2000" dirty="0" err="1">
                          <a:latin typeface="Calibri" panose="020F0502020204030204"/>
                          <a:ea typeface="Calibri" panose="020F0502020204030204"/>
                          <a:cs typeface="Times New Roman" panose="02020603050405020304"/>
                        </a:rPr>
                        <a:t>TensorFlow</a:t>
                      </a:r>
                      <a:r>
                        <a:rPr lang="en-US" sz="2000" dirty="0">
                          <a:latin typeface="Calibri" panose="020F0502020204030204"/>
                          <a:ea typeface="Calibri" panose="020F0502020204030204"/>
                          <a:cs typeface="Times New Roman" panose="02020603050405020304"/>
                        </a:rPr>
                        <a:t>, and </a:t>
                      </a:r>
                      <a:r>
                        <a:rPr lang="en-US" sz="2000" dirty="0" err="1">
                          <a:latin typeface="Calibri" panose="020F0502020204030204"/>
                          <a:ea typeface="Calibri" panose="020F0502020204030204"/>
                          <a:cs typeface="Times New Roman" panose="02020603050405020304"/>
                        </a:rPr>
                        <a:t>OpenCV</a:t>
                      </a:r>
                      <a:endParaRPr lang="en-US" sz="2000" dirty="0">
                        <a:latin typeface="Calibri" panose="020F0502020204030204"/>
                        <a:ea typeface="Calibri" panose="020F0502020204030204"/>
                        <a:cs typeface="Times New Roman" panose="02020603050405020304"/>
                      </a:endParaRPr>
                    </a:p>
                  </a:txBody>
                  <a:tcPr marL="30582" marR="305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2195">
                <a:tc>
                  <a:txBody>
                    <a:bodyPr/>
                    <a:lstStyle/>
                    <a:p>
                      <a:pPr marL="0" marR="0" algn="ctr">
                        <a:lnSpc>
                          <a:spcPct val="115000"/>
                        </a:lnSpc>
                        <a:spcBef>
                          <a:spcPts val="0"/>
                        </a:spcBef>
                        <a:spcAft>
                          <a:spcPts val="1000"/>
                        </a:spcAft>
                      </a:pPr>
                      <a:r>
                        <a:rPr lang="en-US" sz="2000" dirty="0">
                          <a:latin typeface="Calibri" panose="020F0502020204030204"/>
                          <a:ea typeface="Calibri" panose="020F0502020204030204"/>
                          <a:cs typeface="Times New Roman" panose="02020603050405020304"/>
                        </a:rPr>
                        <a:t>Apache Mahout</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Cross-platform</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Java</a:t>
                      </a:r>
                      <a:br>
                        <a:rPr lang="en-US" sz="2000">
                          <a:latin typeface="Calibri" panose="020F0502020204030204"/>
                          <a:ea typeface="Calibri" panose="020F0502020204030204"/>
                          <a:cs typeface="Times New Roman" panose="02020603050405020304"/>
                        </a:rPr>
                      </a:br>
                      <a:r>
                        <a:rPr lang="en-US" sz="2000">
                          <a:latin typeface="Calibri" panose="020F0502020204030204"/>
                          <a:ea typeface="Calibri" panose="020F0502020204030204"/>
                          <a:cs typeface="Times New Roman" panose="02020603050405020304"/>
                        </a:rPr>
                        <a:t>Scala</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Preprocessors, Regression</a:t>
                      </a:r>
                      <a:br>
                        <a:rPr lang="en-US" sz="2000" dirty="0">
                          <a:latin typeface="Calibri" panose="020F0502020204030204"/>
                          <a:ea typeface="Calibri" panose="020F0502020204030204"/>
                          <a:cs typeface="Times New Roman" panose="02020603050405020304"/>
                        </a:rPr>
                      </a:br>
                      <a:r>
                        <a:rPr lang="en-US" sz="2000" dirty="0" smtClean="0">
                          <a:latin typeface="Calibri" panose="020F0502020204030204"/>
                          <a:ea typeface="Calibri" panose="020F0502020204030204"/>
                          <a:cs typeface="Times New Roman" panose="02020603050405020304"/>
                        </a:rPr>
                        <a:t>Clustering, Recommenders</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Distributed Linear Algebra.</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53235">
                <a:tc>
                  <a:txBody>
                    <a:bodyPr/>
                    <a:lstStyle/>
                    <a:p>
                      <a:pPr marL="0" marR="0" algn="ctr">
                        <a:lnSpc>
                          <a:spcPct val="115000"/>
                        </a:lnSpc>
                        <a:spcBef>
                          <a:spcPts val="0"/>
                        </a:spcBef>
                        <a:spcAft>
                          <a:spcPts val="1000"/>
                        </a:spcAft>
                      </a:pPr>
                      <a:r>
                        <a:rPr lang="en-US" sz="2000" dirty="0" err="1">
                          <a:latin typeface="Calibri" panose="020F0502020204030204"/>
                          <a:ea typeface="Calibri" panose="020F0502020204030204"/>
                          <a:cs typeface="Times New Roman" panose="02020603050405020304"/>
                        </a:rPr>
                        <a:t>Accors.Net</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Cross-platform</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panose="020F0502020204030204"/>
                          <a:ea typeface="Calibri" panose="020F0502020204030204"/>
                          <a:cs typeface="Times New Roman" panose="02020603050405020304"/>
                        </a:rPr>
                        <a:t>C#</a:t>
                      </a: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smtClean="0">
                          <a:latin typeface="Calibri" panose="020F0502020204030204"/>
                          <a:ea typeface="Calibri" panose="020F0502020204030204"/>
                          <a:cs typeface="Times New Roman" panose="02020603050405020304"/>
                        </a:rPr>
                        <a:t>Classification, Regression, Distribution, Clustering</a:t>
                      </a:r>
                      <a:br>
                        <a:rPr lang="en-US" sz="2000" dirty="0">
                          <a:latin typeface="Calibri" panose="020F0502020204030204"/>
                          <a:ea typeface="Calibri" panose="020F0502020204030204"/>
                          <a:cs typeface="Times New Roman" panose="02020603050405020304"/>
                        </a:rPr>
                      </a:br>
                      <a:r>
                        <a:rPr lang="en-US" sz="2000" dirty="0">
                          <a:latin typeface="Calibri" panose="020F0502020204030204"/>
                          <a:ea typeface="Calibri" panose="020F0502020204030204"/>
                          <a:cs typeface="Times New Roman" panose="02020603050405020304"/>
                        </a:rPr>
                        <a:t>Hypothesis Tests </a:t>
                      </a:r>
                      <a:r>
                        <a:rPr lang="en-US" sz="2000" dirty="0" smtClean="0">
                          <a:latin typeface="Calibri" panose="020F0502020204030204"/>
                          <a:ea typeface="Calibri" panose="020F0502020204030204"/>
                          <a:cs typeface="Times New Roman" panose="02020603050405020304"/>
                        </a:rPr>
                        <a:t>&amp; Kernel Methods, Image</a:t>
                      </a:r>
                      <a:r>
                        <a:rPr lang="en-US" sz="2000" dirty="0">
                          <a:latin typeface="Calibri" panose="020F0502020204030204"/>
                          <a:ea typeface="Calibri" panose="020F0502020204030204"/>
                          <a:cs typeface="Times New Roman" panose="02020603050405020304"/>
                        </a:rPr>
                        <a:t>, Audio &amp; Signal. &amp; Vision</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B36B82C2-0BCF-4D14-AE7E-700C23F89C5D}"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Title 1"/>
          <p:cNvSpPr>
            <a:spLocks noGrp="1"/>
          </p:cNvSpPr>
          <p:nvPr>
            <p:ph type="title"/>
          </p:nvPr>
        </p:nvSpPr>
        <p:spPr>
          <a:xfrm>
            <a:off x="67310" y="-76200"/>
            <a:ext cx="10600690" cy="941705"/>
          </a:xfrm>
        </p:spPr>
        <p:txBody>
          <a:bodyPr vert="horz" wrap="square" lIns="91440" tIns="45720" rIns="91440" bIns="45720" anchor="ctr" anchorCtr="0"/>
          <a:p>
            <a:pPr eaLnBrk="1" hangingPunct="1"/>
            <a:r>
              <a:rPr dirty="0">
                <a:solidFill>
                  <a:schemeClr val="tx1"/>
                </a:solidFill>
              </a:rPr>
              <a:t>Top Machine Learning Software Tools</a:t>
            </a:r>
            <a:endParaRPr dirty="0">
              <a:solidFill>
                <a:schemeClr val="tx1"/>
              </a:solidFill>
            </a:endParaRPr>
          </a:p>
        </p:txBody>
      </p:sp>
      <p:graphicFrame>
        <p:nvGraphicFramePr>
          <p:cNvPr id="6" name="Table 5"/>
          <p:cNvGraphicFramePr>
            <a:graphicFrameLocks noGrp="1"/>
          </p:cNvGraphicFramePr>
          <p:nvPr/>
        </p:nvGraphicFramePr>
        <p:xfrm>
          <a:off x="1905000" y="944563"/>
          <a:ext cx="8305800" cy="5397500"/>
        </p:xfrm>
        <a:graphic>
          <a:graphicData uri="http://schemas.openxmlformats.org/drawingml/2006/table">
            <a:tbl>
              <a:tblPr/>
              <a:tblGrid>
                <a:gridCol w="1388110"/>
                <a:gridCol w="1431290"/>
                <a:gridCol w="1752600"/>
                <a:gridCol w="3733800"/>
              </a:tblGrid>
              <a:tr h="770890">
                <a:tc>
                  <a:txBody>
                    <a:bodyPr/>
                    <a:lstStyle/>
                    <a:p>
                      <a:pPr marL="0" marR="0">
                        <a:lnSpc>
                          <a:spcPct val="115000"/>
                        </a:lnSpc>
                        <a:spcBef>
                          <a:spcPts val="0"/>
                        </a:spcBef>
                        <a:spcAft>
                          <a:spcPts val="1000"/>
                        </a:spcAft>
                      </a:pPr>
                      <a:r>
                        <a:rPr lang="en-US" sz="2200" b="1" dirty="0">
                          <a:latin typeface="Calibri" panose="020F0502020204030204"/>
                          <a:ea typeface="Calibri" panose="020F0502020204030204"/>
                          <a:cs typeface="Times New Roman" panose="02020603050405020304"/>
                        </a:rPr>
                        <a:t>Software  </a:t>
                      </a:r>
                      <a:endParaRPr lang="en-US" sz="22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a:latin typeface="Calibri" panose="020F0502020204030204"/>
                          <a:ea typeface="Calibri" panose="020F0502020204030204"/>
                          <a:cs typeface="Times New Roman" panose="02020603050405020304"/>
                        </a:rPr>
                        <a:t>Platform</a:t>
                      </a:r>
                      <a:endParaRPr lang="en-US" sz="22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dirty="0">
                          <a:latin typeface="Calibri" panose="020F0502020204030204"/>
                          <a:ea typeface="Calibri" panose="020F0502020204030204"/>
                          <a:cs typeface="Times New Roman" panose="02020603050405020304"/>
                        </a:rPr>
                        <a:t>Written in language</a:t>
                      </a:r>
                      <a:endParaRPr lang="en-US" sz="2200" dirty="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1">
                          <a:latin typeface="Calibri" panose="020F0502020204030204"/>
                          <a:ea typeface="Calibri" panose="020F0502020204030204"/>
                          <a:cs typeface="Times New Roman" panose="02020603050405020304"/>
                        </a:rPr>
                        <a:t>Algorithms or Features</a:t>
                      </a:r>
                      <a:endParaRPr lang="en-US" sz="2200">
                        <a:latin typeface="Calibri" panose="020F0502020204030204"/>
                        <a:ea typeface="Calibri" panose="020F0502020204030204"/>
                        <a:cs typeface="Times New Roman" panose="02020603050405020304"/>
                      </a:endParaRPr>
                    </a:p>
                  </a:txBody>
                  <a:tcPr marL="30582" marR="30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42415">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Shogun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Windows</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Linux</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UNIX</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Mac OS</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C++</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Regression, Classification</a:t>
                      </a:r>
                      <a:br>
                        <a:rPr lang="en-US" sz="2200" dirty="0">
                          <a:latin typeface="Calibri" panose="020F0502020204030204"/>
                          <a:ea typeface="Calibri" panose="020F0502020204030204"/>
                          <a:cs typeface="Times New Roman" panose="02020603050405020304"/>
                        </a:rPr>
                      </a:br>
                      <a:r>
                        <a:rPr lang="en-US" sz="2200" dirty="0" smtClean="0">
                          <a:latin typeface="Calibri" panose="020F0502020204030204"/>
                          <a:ea typeface="Calibri" panose="020F0502020204030204"/>
                          <a:cs typeface="Times New Roman" panose="02020603050405020304"/>
                        </a:rPr>
                        <a:t>Clustering, Support </a:t>
                      </a:r>
                      <a:r>
                        <a:rPr lang="en-US" sz="2200" dirty="0">
                          <a:latin typeface="Calibri" panose="020F0502020204030204"/>
                          <a:ea typeface="Calibri" panose="020F0502020204030204"/>
                          <a:cs typeface="Times New Roman" panose="02020603050405020304"/>
                        </a:rPr>
                        <a:t>vector </a:t>
                      </a:r>
                      <a:r>
                        <a:rPr lang="en-US" sz="2200" dirty="0" smtClean="0">
                          <a:latin typeface="Calibri" panose="020F0502020204030204"/>
                          <a:ea typeface="Calibri" panose="020F0502020204030204"/>
                          <a:cs typeface="Times New Roman" panose="02020603050405020304"/>
                        </a:rPr>
                        <a:t>machines,</a:t>
                      </a:r>
                      <a:r>
                        <a:rPr lang="en-US" sz="2200" baseline="0" dirty="0" smtClean="0">
                          <a:latin typeface="Calibri" panose="020F0502020204030204"/>
                          <a:ea typeface="Calibri" panose="020F0502020204030204"/>
                          <a:cs typeface="Times New Roman" panose="02020603050405020304"/>
                        </a:rPr>
                        <a:t> </a:t>
                      </a:r>
                      <a:r>
                        <a:rPr lang="en-US" sz="2200" dirty="0" smtClean="0">
                          <a:latin typeface="Calibri" panose="020F0502020204030204"/>
                          <a:ea typeface="Calibri" panose="020F0502020204030204"/>
                          <a:cs typeface="Times New Roman" panose="02020603050405020304"/>
                        </a:rPr>
                        <a:t>Dimensionality reduction, Online </a:t>
                      </a:r>
                      <a:r>
                        <a:rPr lang="en-US" sz="2200" dirty="0">
                          <a:latin typeface="Calibri" panose="020F0502020204030204"/>
                          <a:ea typeface="Calibri" panose="020F0502020204030204"/>
                          <a:cs typeface="Times New Roman" panose="02020603050405020304"/>
                        </a:rPr>
                        <a:t>learning etc.</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0890">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Keras.io</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Cross-platform</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Python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API for neural </a:t>
                      </a:r>
                      <a:r>
                        <a:rPr lang="en-US" sz="2200" dirty="0" smtClean="0">
                          <a:latin typeface="Calibri" panose="020F0502020204030204"/>
                          <a:ea typeface="Calibri" panose="020F0502020204030204"/>
                          <a:cs typeface="Times New Roman" panose="02020603050405020304"/>
                        </a:rPr>
                        <a:t>networks , supports CNN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6970">
                <a:tc>
                  <a:txBody>
                    <a:bodyPr/>
                    <a:lstStyle/>
                    <a:p>
                      <a:pPr marL="0" marR="0" algn="ctr">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Rapid Miner</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Cross-platform</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a:latin typeface="Calibri" panose="020F0502020204030204"/>
                          <a:ea typeface="Calibri" panose="020F0502020204030204"/>
                          <a:cs typeface="Times New Roman" panose="02020603050405020304"/>
                        </a:rPr>
                        <a:t>Java</a:t>
                      </a:r>
                      <a:endParaRPr lang="en-US" sz="22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a:latin typeface="Calibri" panose="020F0502020204030204"/>
                          <a:ea typeface="Calibri" panose="020F0502020204030204"/>
                          <a:cs typeface="Times New Roman" panose="02020603050405020304"/>
                        </a:rPr>
                        <a:t>Data loading &amp; Transformation</a:t>
                      </a:r>
                      <a:br>
                        <a:rPr lang="en-US" sz="2200" dirty="0">
                          <a:latin typeface="Calibri" panose="020F0502020204030204"/>
                          <a:ea typeface="Calibri" panose="020F0502020204030204"/>
                          <a:cs typeface="Times New Roman" panose="02020603050405020304"/>
                        </a:rPr>
                      </a:br>
                      <a:r>
                        <a:rPr lang="en-US" sz="2200" dirty="0">
                          <a:latin typeface="Calibri" panose="020F0502020204030204"/>
                          <a:ea typeface="Calibri" panose="020F0502020204030204"/>
                          <a:cs typeface="Times New Roman" panose="02020603050405020304"/>
                        </a:rPr>
                        <a:t>Data preprocessing &amp; visualization.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6335">
                <a:tc>
                  <a:txBody>
                    <a:bodyPr/>
                    <a:lstStyle/>
                    <a:p>
                      <a:pPr marL="0" marR="0" algn="ctr">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Oryx2</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Cross Platform</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dirty="0" smtClean="0">
                          <a:latin typeface="Calibri" panose="020F0502020204030204"/>
                          <a:ea typeface="Calibri" panose="020F0502020204030204"/>
                          <a:cs typeface="Times New Roman" panose="02020603050405020304"/>
                        </a:rPr>
                        <a:t>Python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200" b="0" i="0" kern="1200" dirty="0" smtClean="0">
                          <a:solidFill>
                            <a:schemeClr val="tx1"/>
                          </a:solidFill>
                          <a:latin typeface="+mn-lt"/>
                          <a:ea typeface="+mn-ea"/>
                          <a:cs typeface="+mn-cs"/>
                        </a:rPr>
                        <a:t>collaborative filtering, classification, regression ,</a:t>
                      </a:r>
                      <a:r>
                        <a:rPr lang="en-US" sz="2200" b="0" i="0" kern="1200" baseline="0" dirty="0" smtClean="0">
                          <a:solidFill>
                            <a:schemeClr val="tx1"/>
                          </a:solidFill>
                          <a:latin typeface="+mn-lt"/>
                          <a:ea typeface="+mn-ea"/>
                          <a:cs typeface="+mn-cs"/>
                        </a:rPr>
                        <a:t> DL, CNN</a:t>
                      </a:r>
                      <a:endParaRPr lang="en-US" sz="22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Date Placeholder 4"/>
          <p:cNvSpPr txBox="1">
            <a:spLocks noGrp="1"/>
          </p:cNvSpPr>
          <p:nvPr>
            <p:ph type="dt" sz="half" idx="10"/>
          </p:nvPr>
        </p:nvSpPr>
        <p:spPr>
          <a:no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fld id="{6B02D171-7D82-4501-A1CC-451F91EED655}" type="datetime4">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fld>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Footer Placeholder 6"/>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SIT1305 Machine Learning</a:t>
            </a: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Slide Number Placeholder 7"/>
          <p:cNvSpPr txBox="1">
            <a:spLocks noGrp="1"/>
          </p:cNvSpPr>
          <p:nvPr>
            <p:ph type="sldNum" sz="quarter" idx="12"/>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sz="1200" dirty="0">
                <a:solidFill>
                  <a:srgbClr val="898989"/>
                </a:solidFill>
              </a:rPr>
            </a:fld>
            <a:endParaRPr lang="en-US" sz="1200" dirty="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 Pie Chart? | TIBCO Softw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p:cNvPicPr>
            <a:picLocks noChangeAspect="1"/>
          </p:cNvPicPr>
          <p:nvPr/>
        </p:nvPicPr>
        <p:blipFill>
          <a:blip r:embed="rId1"/>
          <a:stretch>
            <a:fillRect/>
          </a:stretch>
        </p:blipFill>
        <p:spPr>
          <a:xfrm>
            <a:off x="307975" y="7937"/>
            <a:ext cx="4247663" cy="2113471"/>
          </a:xfrm>
          <a:prstGeom prst="rect">
            <a:avLst/>
          </a:prstGeom>
        </p:spPr>
      </p:pic>
      <p:sp>
        <p:nvSpPr>
          <p:cNvPr id="6" name="TextBox 5"/>
          <p:cNvSpPr txBox="1"/>
          <p:nvPr/>
        </p:nvSpPr>
        <p:spPr>
          <a:xfrm>
            <a:off x="1828800" y="2154936"/>
            <a:ext cx="1037463" cy="369332"/>
          </a:xfrm>
          <a:prstGeom prst="rect">
            <a:avLst/>
          </a:prstGeom>
          <a:noFill/>
        </p:spPr>
        <p:txBody>
          <a:bodyPr wrap="none" rtlCol="0">
            <a:spAutoFit/>
          </a:bodyPr>
          <a:lstStyle/>
          <a:p>
            <a:r>
              <a:rPr lang="en-US" dirty="0" smtClean="0"/>
              <a:t>Pie Chart</a:t>
            </a:r>
            <a:endParaRPr lang="en-IN" dirty="0"/>
          </a:p>
        </p:txBody>
      </p:sp>
      <p:pic>
        <p:nvPicPr>
          <p:cNvPr id="7" name="Picture 6"/>
          <p:cNvPicPr>
            <a:picLocks noChangeAspect="1"/>
          </p:cNvPicPr>
          <p:nvPr/>
        </p:nvPicPr>
        <p:blipFill>
          <a:blip r:embed="rId2"/>
          <a:stretch>
            <a:fillRect/>
          </a:stretch>
        </p:blipFill>
        <p:spPr>
          <a:xfrm>
            <a:off x="4793361" y="43251"/>
            <a:ext cx="4510689" cy="2296351"/>
          </a:xfrm>
          <a:prstGeom prst="rect">
            <a:avLst/>
          </a:prstGeom>
        </p:spPr>
      </p:pic>
      <p:sp>
        <p:nvSpPr>
          <p:cNvPr id="8" name="TextBox 7"/>
          <p:cNvSpPr txBox="1"/>
          <p:nvPr/>
        </p:nvSpPr>
        <p:spPr>
          <a:xfrm>
            <a:off x="6452616" y="2476024"/>
            <a:ext cx="679610" cy="369332"/>
          </a:xfrm>
          <a:prstGeom prst="rect">
            <a:avLst/>
          </a:prstGeom>
          <a:noFill/>
        </p:spPr>
        <p:txBody>
          <a:bodyPr wrap="none" rtlCol="0">
            <a:spAutoFit/>
          </a:bodyPr>
          <a:lstStyle/>
          <a:p>
            <a:r>
              <a:rPr lang="en-US" dirty="0" smtClean="0"/>
              <a:t>Table</a:t>
            </a:r>
            <a:endParaRPr lang="en-IN" dirty="0"/>
          </a:p>
        </p:txBody>
      </p:sp>
      <p:pic>
        <p:nvPicPr>
          <p:cNvPr id="9" name="Picture 8"/>
          <p:cNvPicPr>
            <a:picLocks noChangeAspect="1"/>
          </p:cNvPicPr>
          <p:nvPr/>
        </p:nvPicPr>
        <p:blipFill>
          <a:blip r:embed="rId3"/>
          <a:stretch>
            <a:fillRect/>
          </a:stretch>
        </p:blipFill>
        <p:spPr>
          <a:xfrm>
            <a:off x="656839" y="2845356"/>
            <a:ext cx="3549934" cy="3173754"/>
          </a:xfrm>
          <a:prstGeom prst="rect">
            <a:avLst/>
          </a:prstGeom>
        </p:spPr>
      </p:pic>
      <p:sp>
        <p:nvSpPr>
          <p:cNvPr id="10" name="TextBox 9"/>
          <p:cNvSpPr txBox="1"/>
          <p:nvPr/>
        </p:nvSpPr>
        <p:spPr>
          <a:xfrm>
            <a:off x="1805559" y="6155532"/>
            <a:ext cx="760208" cy="369332"/>
          </a:xfrm>
          <a:prstGeom prst="rect">
            <a:avLst/>
          </a:prstGeom>
          <a:noFill/>
        </p:spPr>
        <p:txBody>
          <a:bodyPr wrap="none" rtlCol="0">
            <a:spAutoFit/>
          </a:bodyPr>
          <a:lstStyle/>
          <a:p>
            <a:r>
              <a:rPr lang="en-US" dirty="0" smtClean="0"/>
              <a:t>Graph</a:t>
            </a:r>
            <a:endParaRPr lang="en-IN" dirty="0"/>
          </a:p>
        </p:txBody>
      </p:sp>
      <p:pic>
        <p:nvPicPr>
          <p:cNvPr id="1028" name="Picture 4" descr="Visualizing Geospatial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799" y="2990350"/>
            <a:ext cx="5675699" cy="30287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013192" y="6192370"/>
            <a:ext cx="1809663" cy="369332"/>
          </a:xfrm>
          <a:prstGeom prst="rect">
            <a:avLst/>
          </a:prstGeom>
          <a:noFill/>
        </p:spPr>
        <p:txBody>
          <a:bodyPr wrap="none" rtlCol="0">
            <a:spAutoFit/>
          </a:bodyPr>
          <a:lstStyle/>
          <a:p>
            <a:r>
              <a:rPr lang="en-US" dirty="0" smtClean="0"/>
              <a:t>Geospatial Graph</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t of different infographics including World Map, Timeline, Bar Graph, Pie  Graph, Area Graph and Pyramid infographics for business presentation.  Royalty-Free Stock Image - Storybloc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296" y="146303"/>
            <a:ext cx="4910200" cy="6555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
          <a:stretch>
            <a:fillRect/>
          </a:stretch>
        </p:blipFill>
        <p:spPr>
          <a:xfrm>
            <a:off x="5111496" y="-118873"/>
            <a:ext cx="6976548" cy="3804285"/>
          </a:xfrm>
          <a:prstGeom prst="rect">
            <a:avLst/>
          </a:prstGeom>
        </p:spPr>
      </p:pic>
    </p:spTree>
  </p:cSld>
  <p:clrMapOvr>
    <a:masterClrMapping/>
  </p:clrMapOvr>
</p:sld>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21655</Words>
  <Application>WPS Presentation</Application>
  <PresentationFormat>Widescreen</PresentationFormat>
  <Paragraphs>922</Paragraphs>
  <Slides>74</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74</vt:i4>
      </vt:variant>
    </vt:vector>
  </HeadingPairs>
  <TitlesOfParts>
    <vt:vector size="108" baseType="lpstr">
      <vt:lpstr>Arial</vt:lpstr>
      <vt:lpstr>SimSun</vt:lpstr>
      <vt:lpstr>Wingdings</vt:lpstr>
      <vt:lpstr>Calibri Light</vt:lpstr>
      <vt:lpstr>Calibri</vt:lpstr>
      <vt:lpstr>Microsoft YaHei</vt:lpstr>
      <vt:lpstr>Arial Unicode MS</vt:lpstr>
      <vt:lpstr>Wingdings 2</vt:lpstr>
      <vt:lpstr>PMingLiU</vt:lpstr>
      <vt:lpstr>MingLiU-ExtB</vt:lpstr>
      <vt:lpstr>Arial Unicode MS</vt:lpstr>
      <vt:lpstr>Courier New</vt:lpstr>
      <vt:lpstr>Calibri</vt:lpstr>
      <vt:lpstr>Wingdings 2</vt:lpstr>
      <vt:lpstr>MS PGothic</vt:lpstr>
      <vt:lpstr>Constantia</vt:lpstr>
      <vt:lpstr>Times New Roman</vt:lpstr>
      <vt:lpstr>Lucida Calligraphy</vt:lpstr>
      <vt:lpstr>Symbol</vt:lpstr>
      <vt:lpstr>Lucida Bright</vt:lpstr>
      <vt:lpstr>Monotype Corsiva</vt:lpstr>
      <vt:lpstr>Tahoma</vt:lpstr>
      <vt:lpstr>Times New Roman</vt:lpstr>
      <vt:lpstr>Roboto</vt:lpstr>
      <vt:lpstr>Verdana</vt:lpstr>
      <vt:lpstr>Arial MT</vt:lpstr>
      <vt:lpstr>Spectral</vt:lpstr>
      <vt:lpstr>Perpetua Titling MT</vt:lpstr>
      <vt:lpstr>Arial</vt:lpstr>
      <vt:lpstr>Impact</vt:lpstr>
      <vt:lpstr>Source Code Pro</vt:lpstr>
      <vt:lpstr>Yu Gothic UI Light</vt:lpstr>
      <vt:lpstr>Georgia</vt:lpstr>
      <vt:lpstr>1_Default Design</vt:lpstr>
      <vt:lpstr>Data Mining and Business Intelligence   — Text Mining and Sentiment Analysis—</vt:lpstr>
      <vt:lpstr>Introduction</vt:lpstr>
      <vt:lpstr>Data Analysis tools</vt:lpstr>
      <vt:lpstr>Data Preparation</vt:lpstr>
      <vt:lpstr>Machine Learning</vt:lpstr>
      <vt:lpstr>Data Visualization: What is it?</vt:lpstr>
      <vt:lpstr>General Types of Visualizations</vt:lpstr>
      <vt:lpstr>PowerPoint 演示文稿</vt:lpstr>
      <vt:lpstr>PowerPoint 演示文稿</vt:lpstr>
      <vt:lpstr>Specific Examples:</vt:lpstr>
      <vt:lpstr>PowerPoint 演示文稿</vt:lpstr>
      <vt:lpstr>PowerPoint 演示文稿</vt:lpstr>
      <vt:lpstr>PowerPoint 演示文稿</vt:lpstr>
      <vt:lpstr>PowerPoint 演示文稿</vt:lpstr>
      <vt:lpstr>Problem with “just” using Excel</vt:lpstr>
      <vt:lpstr>Excel VS Tableau</vt:lpstr>
      <vt:lpstr>Tableau Download</vt:lpstr>
      <vt:lpstr>PowerPoint 演示文稿</vt:lpstr>
      <vt:lpstr>PowerPoint 演示文稿</vt:lpstr>
      <vt:lpstr>What is machine learning?</vt:lpstr>
      <vt:lpstr>How a software developer creates a solution</vt:lpstr>
      <vt:lpstr>How a data engineer develops a solution using machine learning</vt:lpstr>
      <vt:lpstr>What is Machine Learning? </vt:lpstr>
      <vt:lpstr>Applications of Machine learning</vt:lpstr>
      <vt:lpstr>Real-World Applications</vt:lpstr>
      <vt:lpstr>PowerPoint 演示文稿</vt:lpstr>
      <vt:lpstr>PowerPoint 演示文稿</vt:lpstr>
      <vt:lpstr>PowerPoint 演示文稿</vt:lpstr>
      <vt:lpstr>History of Machine Learning</vt:lpstr>
      <vt:lpstr>History of Machine Learning (cont’d)</vt:lpstr>
      <vt:lpstr>History of Machine Learning (cont’d)</vt:lpstr>
      <vt:lpstr>Bottom line from History</vt:lpstr>
      <vt:lpstr>How Do You Decide Which Algorithm to Use?</vt:lpstr>
      <vt:lpstr>Questions to Consider Before You Start</vt:lpstr>
      <vt:lpstr>Designing a Learning System</vt:lpstr>
      <vt:lpstr>PowerPoint 演示文稿</vt:lpstr>
      <vt:lpstr>PowerPoint 演示文稿</vt:lpstr>
      <vt:lpstr>PowerPoint 演示文稿</vt:lpstr>
      <vt:lpstr>PowerPoint 演示文稿</vt:lpstr>
      <vt:lpstr>PowerPoint 演示文稿</vt:lpstr>
      <vt:lpstr>Reinforcement Learning</vt:lpstr>
      <vt:lpstr>PowerPoint 演示文稿</vt:lpstr>
      <vt:lpstr>PowerPoint 演示文稿</vt:lpstr>
      <vt:lpstr>Types of Learning</vt:lpstr>
      <vt:lpstr>PowerPoint 演示文稿</vt:lpstr>
      <vt:lpstr>PowerPoint 演示文稿</vt:lpstr>
      <vt:lpstr>Machine Learning Perspectives</vt:lpstr>
      <vt:lpstr>PowerPoint 演示文稿</vt:lpstr>
      <vt:lpstr>ML Algorithms</vt:lpstr>
      <vt:lpstr>PowerPoint 演示文稿</vt:lpstr>
      <vt:lpstr>Machine Learning Process</vt:lpstr>
      <vt:lpstr>PowerPoint 演示文稿</vt:lpstr>
      <vt:lpstr>PowerPoint 演示文稿</vt:lpstr>
      <vt:lpstr>PowerPoint 演示文稿</vt:lpstr>
      <vt:lpstr>Different Varieties of Machine Learning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Autonomous Driving Cars</vt:lpstr>
      <vt:lpstr>PowerPoint 演示文稿</vt:lpstr>
      <vt:lpstr>AI for automatically segmenting brain tumors</vt:lpstr>
      <vt:lpstr>Chat bots</vt:lpstr>
      <vt:lpstr>Internet of Things</vt:lpstr>
      <vt:lpstr>PowerPoint 演示文稿</vt:lpstr>
      <vt:lpstr>PowerPoint 演示文稿</vt:lpstr>
      <vt:lpstr>Future of machine learning</vt:lpstr>
      <vt:lpstr>Top Machine Learning Software Tools</vt:lpstr>
      <vt:lpstr>Top Machine Learning Software Tools</vt:lpstr>
      <vt:lpstr>Top Machine Learning Software Tools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&amp; Visualization   — Introduction to Data and Visualization Tools—</dc:title>
  <dc:creator>Harriet Sibitenda</dc:creator>
  <cp:lastModifiedBy>sibitenda harriet</cp:lastModifiedBy>
  <cp:revision>2</cp:revision>
  <dcterms:created xsi:type="dcterms:W3CDTF">2025-08-06T12:15:19Z</dcterms:created>
  <dcterms:modified xsi:type="dcterms:W3CDTF">2025-08-07T02:37:54Z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120EFD1B7E0D4755A096B67CDB2CF708_12</vt:lpwstr>
  </property>
  <property fmtid="{D5CDD505-2E9C-101B-9397-08002B2CF9AE}" pid="3" name="KSOProductBuildVer">
    <vt:lpwstr>1033-12.2.0.22222</vt:lpwstr>
  </property>
</Properties>
</file>